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70" r:id="rId5"/>
    <p:sldId id="367" r:id="rId6"/>
    <p:sldId id="378" r:id="rId7"/>
    <p:sldId id="379" r:id="rId8"/>
    <p:sldId id="380" r:id="rId9"/>
    <p:sldId id="384" r:id="rId10"/>
    <p:sldId id="382" r:id="rId11"/>
    <p:sldId id="371" r:id="rId12"/>
    <p:sldId id="376" r:id="rId13"/>
    <p:sldId id="372" r:id="rId14"/>
    <p:sldId id="377" r:id="rId15"/>
    <p:sldId id="383" r:id="rId16"/>
  </p:sldIdLst>
  <p:sldSz cx="9144000" cy="6858000" type="screen4x3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i Samuel" initials="KS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BE4B48"/>
    <a:srgbClr val="4F81BD"/>
    <a:srgbClr val="F79646"/>
    <a:srgbClr val="7C7C7C"/>
    <a:srgbClr val="004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85246" autoAdjust="0"/>
  </p:normalViewPr>
  <p:slideViewPr>
    <p:cSldViewPr snapToGrid="0" snapToObjects="1">
      <p:cViewPr varScale="1">
        <p:scale>
          <a:sx n="96" d="100"/>
          <a:sy n="96" d="100"/>
        </p:scale>
        <p:origin x="4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SE844\Desktop\Projects\Data\ESSENCE\2017.WholeYea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Montana ESSENCE - 2017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DemographicsAll!$L$8</c:f>
              <c:strCache>
                <c:ptCount val="1"/>
                <c:pt idx="0">
                  <c:v>Heroin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DemographicsAll!$J$9:$J$20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DemographicsAll!$L$9:$L$20</c:f>
              <c:numCache>
                <c:formatCode>0</c:formatCode>
                <c:ptCount val="12"/>
                <c:pt idx="0">
                  <c:v>1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7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3</c:v>
                </c:pt>
                <c:pt idx="9">
                  <c:v>3</c:v>
                </c:pt>
                <c:pt idx="10">
                  <c:v>4</c:v>
                </c:pt>
                <c:pt idx="1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DD-46C8-BAE8-3EDA589A9583}"/>
            </c:ext>
          </c:extLst>
        </c:ser>
        <c:ser>
          <c:idx val="2"/>
          <c:order val="1"/>
          <c:tx>
            <c:strRef>
              <c:f>DemographicsAll!$M$8</c:f>
              <c:strCache>
                <c:ptCount val="1"/>
                <c:pt idx="0">
                  <c:v>Opioids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DemographicsAll!$J$9:$J$20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DemographicsAll!$M$9:$M$20</c:f>
              <c:numCache>
                <c:formatCode>0</c:formatCode>
                <c:ptCount val="12"/>
                <c:pt idx="0">
                  <c:v>15</c:v>
                </c:pt>
                <c:pt idx="1">
                  <c:v>10</c:v>
                </c:pt>
                <c:pt idx="2">
                  <c:v>17</c:v>
                </c:pt>
                <c:pt idx="3">
                  <c:v>17</c:v>
                </c:pt>
                <c:pt idx="4">
                  <c:v>10</c:v>
                </c:pt>
                <c:pt idx="5">
                  <c:v>14</c:v>
                </c:pt>
                <c:pt idx="6">
                  <c:v>17</c:v>
                </c:pt>
                <c:pt idx="7">
                  <c:v>23</c:v>
                </c:pt>
                <c:pt idx="8">
                  <c:v>17</c:v>
                </c:pt>
                <c:pt idx="9">
                  <c:v>16</c:v>
                </c:pt>
                <c:pt idx="10">
                  <c:v>16</c:v>
                </c:pt>
                <c:pt idx="11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DD-46C8-BAE8-3EDA589A9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3618104"/>
        <c:axId val="463614168"/>
      </c:lineChart>
      <c:catAx>
        <c:axId val="463618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614168"/>
        <c:crosses val="autoZero"/>
        <c:auto val="1"/>
        <c:lblAlgn val="ctr"/>
        <c:lblOffset val="100"/>
        <c:noMultiLvlLbl val="0"/>
      </c:catAx>
      <c:valAx>
        <c:axId val="46361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618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r">
              <a:defRPr sz="1200"/>
            </a:lvl1pPr>
          </a:lstStyle>
          <a:p>
            <a:fld id="{9E029C88-3CC6-4878-8409-C5050636D852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5"/>
            <a:ext cx="3041968" cy="466911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5"/>
            <a:ext cx="3041968" cy="466911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r">
              <a:defRPr sz="1200"/>
            </a:lvl1pPr>
          </a:lstStyle>
          <a:p>
            <a:fld id="{5130998E-6D49-4216-85C0-0A15D2FF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92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r">
              <a:defRPr sz="1200"/>
            </a:lvl1pPr>
          </a:lstStyle>
          <a:p>
            <a:fld id="{FB69983E-45BB-4412-AE55-E5D52890D8A8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9" tIns="46640" rIns="93279" bIns="466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79" tIns="46640" rIns="93279" bIns="4664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5"/>
            <a:ext cx="3041968" cy="466911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5"/>
            <a:ext cx="3041968" cy="466911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r">
              <a:defRPr sz="1200"/>
            </a:lvl1pPr>
          </a:lstStyle>
          <a:p>
            <a:fld id="{17427506-4944-43E6-8EDC-57090B988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84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Gives us more up-to-date information than hospital discharge data, which may take up to a year to get to us. However, hospital discharge data has been verified, so what is recorded in ESSENCE may not actually be the final diagnosis.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27506-4944-43E6-8EDC-57090B988D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52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Bill of Mortality from 1665 London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27506-4944-43E6-8EDC-57090B988D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46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“Pesticide exposure, not drug poisoning”</a:t>
            </a:r>
          </a:p>
          <a:p>
            <a:r>
              <a:rPr lang="en-US" dirty="0"/>
              <a:t>“Drug poisoning, not due to methamphetamines”</a:t>
            </a:r>
          </a:p>
          <a:p>
            <a:endParaRPr lang="en-US" dirty="0"/>
          </a:p>
          <a:p>
            <a:r>
              <a:rPr lang="en-US" dirty="0"/>
              <a:t>“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code that I use excludes cases where a patient denies that there has been drugs in use or if they are coming in for detox or withdrawal symptoms, so that takes care of some false positives as well. “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27506-4944-43E6-8EDC-57090B988D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62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F691-A324-9A4B-91F5-7F99E1416C69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5558-10C5-4746-AFB3-13F1E4E2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5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F691-A324-9A4B-91F5-7F99E1416C69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5558-10C5-4746-AFB3-13F1E4E2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3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F691-A324-9A4B-91F5-7F99E1416C69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5558-10C5-4746-AFB3-13F1E4E2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46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F691-A324-9A4B-91F5-7F99E1416C69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5558-10C5-4746-AFB3-13F1E4E2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43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F691-A324-9A4B-91F5-7F99E1416C69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5558-10C5-4746-AFB3-13F1E4E2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4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628_cover_MTDPPS_rev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F691-A324-9A4B-91F5-7F99E1416C69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5558-10C5-4746-AFB3-13F1E4E2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86575" cy="114300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408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F691-A324-9A4B-91F5-7F99E1416C69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5558-10C5-4746-AFB3-13F1E4E2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78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OTES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rgbClr val="00408D"/>
                </a:solidFill>
              </a:defRPr>
            </a:lvl1pPr>
          </a:lstStyle>
          <a:p>
            <a:r>
              <a:rPr lang="en-US" dirty="0"/>
              <a:t>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F691-A324-9A4B-91F5-7F99E1416C69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5558-10C5-4746-AFB3-13F1E4E2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4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F691-A324-9A4B-91F5-7F99E1416C69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5558-10C5-4746-AFB3-13F1E4E2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4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F691-A324-9A4B-91F5-7F99E1416C69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5558-10C5-4746-AFB3-13F1E4E2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4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F691-A324-9A4B-91F5-7F99E1416C69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5558-10C5-4746-AFB3-13F1E4E2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1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F691-A324-9A4B-91F5-7F99E1416C69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5558-10C5-4746-AFB3-13F1E4E2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5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F691-A324-9A4B-91F5-7F99E1416C69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5558-10C5-4746-AFB3-13F1E4E2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4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628_secondary_rev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675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7F691-A324-9A4B-91F5-7F99E1416C69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85558-10C5-4746-AFB3-13F1E4E25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5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00408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Victoria.Troeger@mt.gov" TargetMode="External"/><Relationship Id="rId2" Type="http://schemas.openxmlformats.org/officeDocument/2006/relationships/hyperlink" Target="mailto:ccustis@.mt.gov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1F8C5-5804-402B-AC9A-47D85C8EEC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/>
              <a:t>Finding Cases of Non-Overdose, Not Drug Poisoning in Montana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0DC99F-3454-41BE-88A6-E73009E299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Montana, opioids, and ESSENCE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1DFD4A-D457-4962-8785-6E4F7C0A7708}"/>
              </a:ext>
            </a:extLst>
          </p:cNvPr>
          <p:cNvSpPr txBox="1"/>
          <p:nvPr/>
        </p:nvSpPr>
        <p:spPr>
          <a:xfrm>
            <a:off x="5029200" y="56388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Cody Custis, MS; Tory Troeger, MSPH; Montana Department of Public Health and Human Services</a:t>
            </a:r>
          </a:p>
        </p:txBody>
      </p:sp>
    </p:spTree>
    <p:extLst>
      <p:ext uri="{BB962C8B-B14F-4D97-AF65-F5344CB8AC3E}">
        <p14:creationId xmlns:p14="http://schemas.microsoft.com/office/powerpoint/2010/main" val="3760683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D2A6D4F-495B-4CB3-8FE2-B99C1BCC14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093703"/>
              </p:ext>
            </p:extLst>
          </p:nvPr>
        </p:nvGraphicFramePr>
        <p:xfrm>
          <a:off x="256033" y="707136"/>
          <a:ext cx="8156448" cy="4984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9674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3723E-8A0A-4215-B68C-3433A4A73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Montana ESSENCE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514EE-027C-4499-82D9-2E315A6B7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Challenges</a:t>
            </a:r>
          </a:p>
          <a:p>
            <a:pPr lvl="1"/>
            <a:r>
              <a:rPr lang="en-US" dirty="0"/>
              <a:t>Freeform text analysis (“not drug poisoning”); better algorithms to minimize </a:t>
            </a:r>
            <a:r>
              <a:rPr lang="en-US"/>
              <a:t>manual review</a:t>
            </a:r>
            <a:endParaRPr lang="en-US" dirty="0"/>
          </a:p>
          <a:p>
            <a:pPr lvl="1"/>
            <a:r>
              <a:rPr lang="en-US" dirty="0"/>
              <a:t>Computer assigned ICD-10-CM codes; inpatient and emergency department assigned by trained medical coders</a:t>
            </a:r>
          </a:p>
          <a:p>
            <a:pPr lvl="1"/>
            <a:r>
              <a:rPr lang="en-US" dirty="0"/>
              <a:t>ESSENCE picks up acute trends; inpatient and emergency department better designed for comparison</a:t>
            </a:r>
          </a:p>
          <a:p>
            <a:pPr lvl="1"/>
            <a:r>
              <a:rPr lang="en-US" dirty="0"/>
              <a:t>Phrasing of chief complaint; differences from facility to facility and physician to physician </a:t>
            </a:r>
          </a:p>
        </p:txBody>
      </p:sp>
    </p:spTree>
    <p:extLst>
      <p:ext uri="{BB962C8B-B14F-4D97-AF65-F5344CB8AC3E}">
        <p14:creationId xmlns:p14="http://schemas.microsoft.com/office/powerpoint/2010/main" val="1573318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F6687-682D-42CF-B450-AC18D4F09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Montana ESSENCE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44A07-60C4-4232-B3EB-71516D51A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Cody Custis, Montana Hospital Discharge Data System Epidemiologist, </a:t>
            </a:r>
            <a:r>
              <a:rPr lang="en-US" dirty="0" err="1">
                <a:hlinkClick r:id="rId2"/>
              </a:rPr>
              <a:t>ccustis</a:t>
            </a:r>
            <a:r>
              <a:rPr lang="en-US" dirty="0">
                <a:hlinkClick r:id="rId2"/>
              </a:rPr>
              <a:t>@.mt.gov</a:t>
            </a:r>
            <a:endParaRPr lang="en-US" dirty="0"/>
          </a:p>
          <a:p>
            <a:r>
              <a:rPr lang="en-US" dirty="0"/>
              <a:t>Tory </a:t>
            </a:r>
            <a:r>
              <a:rPr lang="en-US" dirty="0" err="1"/>
              <a:t>Troeger</a:t>
            </a:r>
            <a:r>
              <a:rPr lang="en-US" dirty="0"/>
              <a:t>, Opioid Epidemiologist, </a:t>
            </a:r>
            <a:r>
              <a:rPr lang="en-US" dirty="0">
                <a:hlinkClick r:id="rId3"/>
              </a:rPr>
              <a:t>Victoria.Troeger@mt.gov</a:t>
            </a:r>
            <a:endParaRPr lang="en-US" dirty="0"/>
          </a:p>
          <a:p>
            <a:r>
              <a:rPr lang="en-US" dirty="0"/>
              <a:t>Opioids topics page: </a:t>
            </a:r>
            <a:r>
              <a:rPr lang="en-US" sz="2000" dirty="0"/>
              <a:t>http://ibis.mt.gov/topic/healthoutcomes/Opioids.html</a:t>
            </a:r>
          </a:p>
        </p:txBody>
      </p:sp>
    </p:spTree>
    <p:extLst>
      <p:ext uri="{BB962C8B-B14F-4D97-AF65-F5344CB8AC3E}">
        <p14:creationId xmlns:p14="http://schemas.microsoft.com/office/powerpoint/2010/main" val="2468005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C6A63-5251-4D1A-98B0-A20D74A20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648335"/>
            <a:ext cx="6886575" cy="645478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ESSENCE?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831E2-21E8-4B00-ABFC-0D03A401C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85914"/>
            <a:ext cx="8442960" cy="4297363"/>
          </a:xfrm>
        </p:spPr>
        <p:txBody>
          <a:bodyPr>
            <a:normAutofit/>
          </a:bodyPr>
          <a:lstStyle/>
          <a:p>
            <a:r>
              <a:rPr lang="en-US" sz="2800" dirty="0"/>
              <a:t>A tool hosted by CDC’s National Syndromic Surveillance Program (NSSP) </a:t>
            </a:r>
            <a:r>
              <a:rPr lang="en-US" sz="2800" dirty="0" err="1"/>
              <a:t>BioSense</a:t>
            </a:r>
            <a:r>
              <a:rPr lang="en-US" sz="2800" dirty="0"/>
              <a:t> Platform</a:t>
            </a:r>
          </a:p>
          <a:p>
            <a:r>
              <a:rPr lang="en-US" sz="2800" dirty="0"/>
              <a:t>Updates once a day</a:t>
            </a:r>
          </a:p>
          <a:p>
            <a:r>
              <a:rPr lang="en-US" sz="2800" dirty="0"/>
              <a:t>Captures chief complaints (freeform text), discharge diagnoses (computer coded; ICD-10-CM) from emergency department electronic medical records </a:t>
            </a:r>
          </a:p>
          <a:p>
            <a:r>
              <a:rPr lang="en-US" sz="2800" dirty="0"/>
              <a:t>50 hospitals around the state contribute data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0045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50C90-98F9-40C7-8981-28353837E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ESSENCE?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0030D-99A6-4E77-A6BB-7460CFC6C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Surveillance systems for opioids in Montana</a:t>
            </a:r>
          </a:p>
          <a:p>
            <a:pPr lvl="1"/>
            <a:r>
              <a:rPr lang="en-US" dirty="0"/>
              <a:t>Vital statistics death – Territorial days</a:t>
            </a:r>
          </a:p>
        </p:txBody>
      </p:sp>
    </p:spTree>
    <p:extLst>
      <p:ext uri="{BB962C8B-B14F-4D97-AF65-F5344CB8AC3E}">
        <p14:creationId xmlns:p14="http://schemas.microsoft.com/office/powerpoint/2010/main" val="2474424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  Source:&amp;nbsp;  Welcome Library, London  ">
            <a:extLst>
              <a:ext uri="{FF2B5EF4-FFF2-40B4-BE49-F238E27FC236}">
                <a16:creationId xmlns:a16="http://schemas.microsoft.com/office/drawing/2014/main" id="{63259FBB-2FA3-4224-BB9C-73BF92B87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241" y="646044"/>
            <a:ext cx="4405520" cy="587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472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50C90-98F9-40C7-8981-28353837E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ESSENCE?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0030D-99A6-4E77-A6BB-7460CFC6C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Surveillance systems for opioids in Montana</a:t>
            </a:r>
          </a:p>
          <a:p>
            <a:pPr lvl="1"/>
            <a:r>
              <a:rPr lang="en-US" dirty="0"/>
              <a:t>Vital statistics death – Territorial days</a:t>
            </a:r>
          </a:p>
          <a:p>
            <a:pPr lvl="1"/>
            <a:r>
              <a:rPr lang="en-US" dirty="0"/>
              <a:t>Hospital Discharge – Inpatient 2009 onward, Emergency Department 2013 onward</a:t>
            </a:r>
          </a:p>
        </p:txBody>
      </p:sp>
    </p:spTree>
    <p:extLst>
      <p:ext uri="{BB962C8B-B14F-4D97-AF65-F5344CB8AC3E}">
        <p14:creationId xmlns:p14="http://schemas.microsoft.com/office/powerpoint/2010/main" val="3831660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EF004-FD77-42C2-B837-FA78D67E8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ESSENCE?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F6265-D002-4A2C-989C-C5E6E6F34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Inpatient, Emergency Department</a:t>
            </a:r>
          </a:p>
          <a:p>
            <a:r>
              <a:rPr lang="en-US" dirty="0"/>
              <a:t>ICD-10-CM:</a:t>
            </a:r>
          </a:p>
          <a:p>
            <a:pPr lvl="1"/>
            <a:r>
              <a:rPr lang="en-US" dirty="0"/>
              <a:t>T40.1X2A,  Poisoning by heroin, accidental (unintentional), initial encounter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B1CA36-38FD-45EC-876F-EEA53F35D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63181"/>
            <a:ext cx="5486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0748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50C90-98F9-40C7-8981-28353837E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ESSENCE?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0030D-99A6-4E77-A6BB-7460CFC6C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Selected surveillance systems for opioids in Montana</a:t>
            </a:r>
          </a:p>
          <a:p>
            <a:pPr lvl="1"/>
            <a:r>
              <a:rPr lang="en-US" dirty="0"/>
              <a:t>Vital statistics death – Territorial days</a:t>
            </a:r>
          </a:p>
          <a:p>
            <a:pPr lvl="1"/>
            <a:r>
              <a:rPr lang="en-US" dirty="0"/>
              <a:t>Hospital Discharge – Inpatient 2009 onward, Emergency Department 2013 onward</a:t>
            </a:r>
          </a:p>
          <a:p>
            <a:pPr lvl="1"/>
            <a:r>
              <a:rPr lang="en-US" b="1" dirty="0"/>
              <a:t>ESSENCE - 2017</a:t>
            </a:r>
          </a:p>
          <a:p>
            <a:pPr lvl="1"/>
            <a:r>
              <a:rPr lang="en-US" dirty="0"/>
              <a:t>Prescription Drug Monitoring Program – May 2018</a:t>
            </a:r>
          </a:p>
        </p:txBody>
      </p:sp>
    </p:spTree>
    <p:extLst>
      <p:ext uri="{BB962C8B-B14F-4D97-AF65-F5344CB8AC3E}">
        <p14:creationId xmlns:p14="http://schemas.microsoft.com/office/powerpoint/2010/main" val="258044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417EC-953A-4FAE-9DE8-32333FB24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Montana ESSENCE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8E7CE-F6EA-4CD3-9946-E1AE69CC4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 developed by NSSP used to search for all opioid-related ER visits</a:t>
            </a:r>
          </a:p>
          <a:p>
            <a:r>
              <a:rPr lang="en-US" sz="2800" b="1" dirty="0"/>
              <a:t>Search Terms (with various spellings):</a:t>
            </a:r>
            <a:r>
              <a:rPr lang="en-US" sz="2800" dirty="0"/>
              <a:t> </a:t>
            </a:r>
            <a:r>
              <a:rPr lang="en-US" sz="2000" dirty="0"/>
              <a:t>Narcan, naloxone, poison, overdose, nodding, snort, ingest, intoxicated, unresponsive, loss of consciousness, overdose, syncope, shortness of breath, altered mental status, heroin, speedball, dope, opioid, opiate, methadone, suboxone, oxy, Percocet, Vicodin, fentanyl, hydrocodone, morphine, codeine, </a:t>
            </a:r>
            <a:r>
              <a:rPr lang="en-US" sz="2000" dirty="0" err="1"/>
              <a:t>oxymor</a:t>
            </a:r>
            <a:r>
              <a:rPr lang="en-US" sz="2000" dirty="0"/>
              <a:t>, </a:t>
            </a:r>
            <a:r>
              <a:rPr lang="en-US" sz="2000" dirty="0" err="1"/>
              <a:t>dilaud</a:t>
            </a:r>
            <a:r>
              <a:rPr lang="en-US" sz="2000" dirty="0"/>
              <a:t>, </a:t>
            </a:r>
            <a:r>
              <a:rPr lang="en-US" sz="2000" dirty="0" err="1"/>
              <a:t>hydromor</a:t>
            </a:r>
            <a:r>
              <a:rPr lang="en-US" sz="2000" dirty="0"/>
              <a:t>, </a:t>
            </a:r>
            <a:r>
              <a:rPr lang="en-US" sz="2000" dirty="0" err="1"/>
              <a:t>tramad</a:t>
            </a:r>
            <a:r>
              <a:rPr lang="en-US" sz="2000" dirty="0"/>
              <a:t>, </a:t>
            </a:r>
            <a:r>
              <a:rPr lang="en-US" sz="2000" dirty="0" err="1"/>
              <a:t>suboxin</a:t>
            </a:r>
            <a:r>
              <a:rPr lang="en-US" sz="2000" dirty="0"/>
              <a:t>, buprenorphine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106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A5032-94F8-4BCA-AB4B-64473201F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Montana ESSENCE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44EC5-3EDB-480A-A713-F685B0BFA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556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000" dirty="0"/>
              <a:t>Patient threatened to overdose on narcotic medication, but were taken to hospital before they ingested anything</a:t>
            </a:r>
          </a:p>
          <a:p>
            <a:pPr lvl="0"/>
            <a:r>
              <a:rPr lang="en-US" sz="3000" dirty="0"/>
              <a:t>Patient suffered an injury and were given pain medication prior to arrival at ED, and narcotics had nothing to do with initial injury</a:t>
            </a:r>
          </a:p>
          <a:p>
            <a:pPr lvl="0"/>
            <a:r>
              <a:rPr lang="en-US" sz="3000" dirty="0"/>
              <a:t>Medication refills</a:t>
            </a:r>
          </a:p>
          <a:p>
            <a:pPr lvl="0"/>
            <a:r>
              <a:rPr lang="en-US" sz="3000" dirty="0"/>
              <a:t>Patients who were given Narcan by EMS but their discharge/patient history had no mention of narcotic use, misuse, dependence, or overdose</a:t>
            </a:r>
          </a:p>
          <a:p>
            <a:pPr lvl="0"/>
            <a:r>
              <a:rPr lang="en-US" sz="3000" dirty="0"/>
              <a:t>Overdose of drug other than opioids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53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23E2504800C14CB4CB807631A1A6C5" ma:contentTypeVersion="29" ma:contentTypeDescription="Create a new document." ma:contentTypeScope="" ma:versionID="3a29c7cb8203c6c7dfd9b7f6a2326c0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97a9454b85aa45717da194990dbc98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A0430D-ECB5-4FF1-B345-5203A3B090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1F1CA8-F816-432E-88A6-819C79992F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857C26-ECC4-4466-A8AC-67296C979623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1857</TotalTime>
  <Words>573</Words>
  <Application>Microsoft Office PowerPoint</Application>
  <PresentationFormat>On-screen Show (4:3)</PresentationFormat>
  <Paragraphs>54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Finding Cases of Non-Overdose, Not Drug Poisoning in Montana</vt:lpstr>
      <vt:lpstr>What is ESSENCE?</vt:lpstr>
      <vt:lpstr>What is ESSENCE?</vt:lpstr>
      <vt:lpstr>PowerPoint Presentation</vt:lpstr>
      <vt:lpstr>What is ESSENCE?</vt:lpstr>
      <vt:lpstr>What is ESSENCE?</vt:lpstr>
      <vt:lpstr>What is ESSENCE?</vt:lpstr>
      <vt:lpstr>Montana ESSENCE</vt:lpstr>
      <vt:lpstr>Montana ESSENCE</vt:lpstr>
      <vt:lpstr>PowerPoint Presentation</vt:lpstr>
      <vt:lpstr>Montana ESSENCE</vt:lpstr>
      <vt:lpstr>Montana ESSENCE</vt:lpstr>
    </vt:vector>
  </TitlesOfParts>
  <Company>The Arnold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 Agency</dc:creator>
  <cp:lastModifiedBy>Custis, Cody</cp:lastModifiedBy>
  <cp:revision>103</cp:revision>
  <cp:lastPrinted>2017-08-14T18:59:23Z</cp:lastPrinted>
  <dcterms:created xsi:type="dcterms:W3CDTF">2013-01-21T19:01:30Z</dcterms:created>
  <dcterms:modified xsi:type="dcterms:W3CDTF">2018-06-25T17:57:30Z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0x0101000423E2504800C14CB4CB807631A1A6C5</vt:lpwstr>
  </property>
  <property fmtid="{D5CDD505-2E9C-101B-9397-08002B2CF9AE}" pid="3" name="_dlc_DocIdItemGuid">
    <vt:lpwstr>a2539589-f400-400a-b68d-3ea33f487625</vt:lpwstr>
  </property>
</Properties>
</file>