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</p:sldMasterIdLst>
  <p:notesMasterIdLst>
    <p:notesMasterId r:id="rId37"/>
  </p:notesMasterIdLst>
  <p:handoutMasterIdLst>
    <p:handoutMasterId r:id="rId38"/>
  </p:handoutMasterIdLst>
  <p:sldIdLst>
    <p:sldId id="257" r:id="rId2"/>
    <p:sldId id="317" r:id="rId3"/>
    <p:sldId id="319" r:id="rId4"/>
    <p:sldId id="306" r:id="rId5"/>
    <p:sldId id="318" r:id="rId6"/>
    <p:sldId id="310" r:id="rId7"/>
    <p:sldId id="281" r:id="rId8"/>
    <p:sldId id="350" r:id="rId9"/>
    <p:sldId id="320" r:id="rId10"/>
    <p:sldId id="321" r:id="rId11"/>
    <p:sldId id="322" r:id="rId12"/>
    <p:sldId id="315" r:id="rId13"/>
    <p:sldId id="316" r:id="rId14"/>
    <p:sldId id="325" r:id="rId15"/>
    <p:sldId id="326" r:id="rId16"/>
    <p:sldId id="313" r:id="rId17"/>
    <p:sldId id="311" r:id="rId18"/>
    <p:sldId id="324" r:id="rId19"/>
    <p:sldId id="308" r:id="rId20"/>
    <p:sldId id="339" r:id="rId21"/>
    <p:sldId id="340" r:id="rId22"/>
    <p:sldId id="349" r:id="rId23"/>
    <p:sldId id="341" r:id="rId24"/>
    <p:sldId id="342" r:id="rId25"/>
    <p:sldId id="343" r:id="rId26"/>
    <p:sldId id="344" r:id="rId27"/>
    <p:sldId id="345" r:id="rId28"/>
    <p:sldId id="287" r:id="rId29"/>
    <p:sldId id="346" r:id="rId30"/>
    <p:sldId id="274" r:id="rId31"/>
    <p:sldId id="347" r:id="rId32"/>
    <p:sldId id="292" r:id="rId33"/>
    <p:sldId id="291" r:id="rId34"/>
    <p:sldId id="300" r:id="rId35"/>
    <p:sldId id="348" r:id="rId36"/>
  </p:sldIdLst>
  <p:sldSz cx="9144000" cy="6858000" type="screen4x3"/>
  <p:notesSz cx="6881813" cy="92964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5" autoAdjust="0"/>
    <p:restoredTop sz="91343" autoAdjust="0"/>
  </p:normalViewPr>
  <p:slideViewPr>
    <p:cSldViewPr snapToGrid="0" snapToObjects="1">
      <p:cViewPr varScale="1">
        <p:scale>
          <a:sx n="83" d="100"/>
          <a:sy n="83" d="100"/>
        </p:scale>
        <p:origin x="960" y="4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2DDCF4D7-8B3D-4F2A-8150-1C49C2A15BB1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9612F854-DEFB-48AF-A70E-C094207B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39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33978D4B-921C-41DF-93F4-B08C8A916E0F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E21C8B99-4B06-4802-ACC7-E89696C7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1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4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8B99-4B06-4802-ACC7-E89696C787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80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25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09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83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78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63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60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38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14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67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0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51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11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15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92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62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64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133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26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78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648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7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622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03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574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795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726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258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64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56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44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55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04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64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D5B6A5-95DB-457E-A20C-E80B62D593E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38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65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1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7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2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41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1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94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7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5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634C-365A-9845-9775-8941B6FBB9ED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8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U-ppt-2011-white-final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9634C-365A-9845-9775-8941B6FBB9ED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8EB61-6689-BD46-842D-184A5EFC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6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hristianstratton.shinyapps.io/Stat421PowerApplet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jgreen@montana.ed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hyperlink" Target="mailto:erin.Blankenship@unl.edu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stat.org/education/curriculumguidelines.cfm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mstat.org/education/gaise" TargetMode="External"/><Relationship Id="rId4" Type="http://schemas.openxmlformats.org/officeDocument/2006/relationships/hyperlink" Target="http://www.amstat.org/sections/srms/proceedings/y2001/proceed/00113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useweb.org/cause/ecots/ecots16/posters/c/5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auseweb.org/cause/ecots/ecots18/posters/2-08" TargetMode="External"/><Relationship Id="rId4" Type="http://schemas.openxmlformats.org/officeDocument/2006/relationships/hyperlink" Target="http://iase-web.org/documents/papers/isi54/3735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98030" y="2033873"/>
            <a:ext cx="8107994" cy="1470025"/>
          </a:xfrm>
        </p:spPr>
        <p:txBody>
          <a:bodyPr>
            <a:noAutofit/>
          </a:bodyPr>
          <a:lstStyle/>
          <a:p>
            <a:pPr algn="l"/>
            <a:r>
              <a:rPr lang="en-US" sz="4200" b="1" dirty="0" smtClean="0"/>
              <a:t>GAISE-</a:t>
            </a:r>
            <a:r>
              <a:rPr lang="en-US" sz="4200" b="1" dirty="0" err="1" smtClean="0"/>
              <a:t>ing</a:t>
            </a:r>
            <a:r>
              <a:rPr lang="en-US" sz="4200" b="1" dirty="0" smtClean="0"/>
              <a:t> into Theory: Statistical Thinking in Mathematical Statistics</a:t>
            </a:r>
            <a:endParaRPr lang="en-US" sz="4200" b="1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80326" y="3676978"/>
            <a:ext cx="8237295" cy="2385808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Jennifer </a:t>
            </a:r>
            <a:r>
              <a:rPr lang="en-US" sz="2800" dirty="0" smtClean="0"/>
              <a:t>L. Green</a:t>
            </a:r>
          </a:p>
          <a:p>
            <a:pPr algn="l"/>
            <a:r>
              <a:rPr lang="en-US" sz="2400" dirty="0" smtClean="0"/>
              <a:t>Department of Mathematical Sciences, MSU</a:t>
            </a:r>
          </a:p>
          <a:p>
            <a:pPr algn="l"/>
            <a:endParaRPr lang="en-US" sz="2100" dirty="0" smtClean="0"/>
          </a:p>
          <a:p>
            <a:pPr algn="l"/>
            <a:r>
              <a:rPr lang="en-US" sz="2100" dirty="0" smtClean="0"/>
              <a:t>Montana </a:t>
            </a:r>
            <a:r>
              <a:rPr lang="en-US" sz="2100" dirty="0" err="1" smtClean="0"/>
              <a:t>ActiveStatistics</a:t>
            </a:r>
            <a:r>
              <a:rPr lang="en-US" sz="2100" dirty="0" smtClean="0"/>
              <a:t> Conference</a:t>
            </a:r>
            <a:endParaRPr lang="en-US" sz="2100" dirty="0"/>
          </a:p>
          <a:p>
            <a:pPr algn="l"/>
            <a:r>
              <a:rPr lang="en-US" sz="2100" dirty="0" smtClean="0"/>
              <a:t>June 29, 2018</a:t>
            </a:r>
            <a:endParaRPr lang="en-US" sz="21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744334" y="3503898"/>
            <a:ext cx="796169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82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Statistical </a:t>
            </a:r>
            <a:r>
              <a:rPr lang="en-US" altLang="en-US" sz="3500" b="1" dirty="0"/>
              <a:t>Thinking: Real vs. Fake Coin Flips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1" y="1448809"/>
            <a:ext cx="7685597" cy="4525963"/>
          </a:xfrm>
        </p:spPr>
      </p:pic>
      <p:sp>
        <p:nvSpPr>
          <p:cNvPr id="5" name="Oval 4"/>
          <p:cNvSpPr/>
          <p:nvPr/>
        </p:nvSpPr>
        <p:spPr>
          <a:xfrm>
            <a:off x="4761781" y="4691473"/>
            <a:ext cx="104836" cy="96022"/>
          </a:xfrm>
          <a:prstGeom prst="ellipse">
            <a:avLst/>
          </a:prstGeom>
          <a:solidFill>
            <a:srgbClr val="0070C0"/>
          </a:solidFill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1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Statistical </a:t>
            </a:r>
            <a:r>
              <a:rPr lang="en-US" altLang="en-US" sz="3500" b="1" dirty="0"/>
              <a:t>Thinking</a:t>
            </a:r>
            <a:r>
              <a:rPr lang="en-US" altLang="en-US" sz="3500" b="1" dirty="0" smtClean="0"/>
              <a:t>: </a:t>
            </a:r>
            <a:r>
              <a:rPr lang="en-US" altLang="en-US" sz="3500" b="1" dirty="0"/>
              <a:t>Real vs. Fake Coin Flips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03" y="1437122"/>
            <a:ext cx="6845994" cy="4525963"/>
          </a:xfrm>
        </p:spPr>
      </p:pic>
      <p:sp>
        <p:nvSpPr>
          <p:cNvPr id="6" name="Oval 5"/>
          <p:cNvSpPr/>
          <p:nvPr/>
        </p:nvSpPr>
        <p:spPr>
          <a:xfrm>
            <a:off x="2932680" y="5210205"/>
            <a:ext cx="104836" cy="960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698185" y="3292623"/>
            <a:ext cx="180561" cy="180561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1786538" y="3500077"/>
            <a:ext cx="0" cy="192101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464847" y="3304148"/>
            <a:ext cx="180561" cy="180561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6560633" y="3503390"/>
            <a:ext cx="0" cy="192101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15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Statistical Thinking: Real </a:t>
            </a:r>
            <a:r>
              <a:rPr lang="en-US" altLang="en-US" sz="3500" b="1" dirty="0"/>
              <a:t>vs. Fake Coin Flips</a:t>
            </a:r>
          </a:p>
        </p:txBody>
      </p:sp>
      <p:sp>
        <p:nvSpPr>
          <p:cNvPr id="4099" name="Content Placeholder 5"/>
          <p:cNvSpPr>
            <a:spLocks noGrp="1"/>
          </p:cNvSpPr>
          <p:nvPr>
            <p:ph idx="1"/>
          </p:nvPr>
        </p:nvSpPr>
        <p:spPr>
          <a:xfrm>
            <a:off x="457199" y="1470024"/>
            <a:ext cx="8229601" cy="4525963"/>
          </a:xfrm>
        </p:spPr>
        <p:txBody>
          <a:bodyPr/>
          <a:lstStyle/>
          <a:p>
            <a:r>
              <a:rPr lang="en-US" sz="2400" dirty="0" smtClean="0"/>
              <a:t>Introduction to R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400" dirty="0" smtClean="0"/>
              <a:t>Simulation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400" dirty="0" smtClean="0"/>
              <a:t>Statistical Investigative </a:t>
            </a:r>
            <a:r>
              <a:rPr lang="en-US" sz="2400" dirty="0"/>
              <a:t>P</a:t>
            </a:r>
            <a:r>
              <a:rPr lang="en-US" sz="2400" dirty="0" smtClean="0"/>
              <a:t>rocess</a:t>
            </a:r>
          </a:p>
          <a:p>
            <a:pPr marL="0" indent="0">
              <a:buNone/>
            </a:pPr>
            <a:endParaRPr lang="en-US" sz="500" dirty="0"/>
          </a:p>
          <a:p>
            <a:pPr lvl="1"/>
            <a:r>
              <a:rPr lang="en-US" sz="2000" dirty="0" smtClean="0"/>
              <a:t>Using data to make decisions</a:t>
            </a:r>
          </a:p>
          <a:p>
            <a:pPr lvl="1"/>
            <a:r>
              <a:rPr lang="en-US" sz="2000" dirty="0" smtClean="0"/>
              <a:t>Problem solving</a:t>
            </a:r>
            <a:endParaRPr lang="en-US" sz="1800" dirty="0"/>
          </a:p>
          <a:p>
            <a:pPr lvl="1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853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Conceptual Understanding: Sufficiency</a:t>
            </a:r>
            <a:endParaRPr lang="en-US" altLang="en-US" sz="2000" b="1" dirty="0"/>
          </a:p>
        </p:txBody>
      </p:sp>
      <p:sp>
        <p:nvSpPr>
          <p:cNvPr id="4099" name="Content Placeholder 5"/>
          <p:cNvSpPr>
            <a:spLocks noGrp="1"/>
          </p:cNvSpPr>
          <p:nvPr>
            <p:ph idx="1"/>
          </p:nvPr>
        </p:nvSpPr>
        <p:spPr>
          <a:xfrm>
            <a:off x="478219" y="1464198"/>
            <a:ext cx="8229601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Six scenarios for modeling the lifetime of a cell phone battery:</a:t>
            </a:r>
          </a:p>
          <a:p>
            <a:pPr marL="0" indent="0">
              <a:buNone/>
            </a:pPr>
            <a:endParaRPr lang="en-US" sz="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104" y="2103558"/>
            <a:ext cx="6229789" cy="39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3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Real Data: Bootstrap Project</a:t>
            </a:r>
            <a:endParaRPr lang="en-US" altLang="en-US" sz="2000" b="1" dirty="0"/>
          </a:p>
        </p:txBody>
      </p:sp>
      <p:sp>
        <p:nvSpPr>
          <p:cNvPr id="4099" name="Content Placeholder 5"/>
          <p:cNvSpPr>
            <a:spLocks noGrp="1"/>
          </p:cNvSpPr>
          <p:nvPr>
            <p:ph idx="1"/>
          </p:nvPr>
        </p:nvSpPr>
        <p:spPr>
          <a:xfrm>
            <a:off x="457199" y="1464198"/>
            <a:ext cx="8229601" cy="4525963"/>
          </a:xfrm>
        </p:spPr>
        <p:txBody>
          <a:bodyPr/>
          <a:lstStyle/>
          <a:p>
            <a:r>
              <a:rPr lang="en-US" sz="2400" dirty="0" smtClean="0"/>
              <a:t>Identify a research question about a data set of interest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400" dirty="0" smtClean="0"/>
              <a:t>Devise two estimators to possibly answer the question and use bootstrap to compare their properties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400" dirty="0" smtClean="0"/>
              <a:t>Answer question using the “best” estimator</a:t>
            </a:r>
          </a:p>
          <a:p>
            <a:pPr marL="0" indent="0">
              <a:buNone/>
            </a:pP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101648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Real Data: Bootstrap Project</a:t>
            </a:r>
            <a:endParaRPr lang="en-US" altLang="en-US" sz="2000" b="1" dirty="0"/>
          </a:p>
        </p:txBody>
      </p:sp>
      <p:sp>
        <p:nvSpPr>
          <p:cNvPr id="4099" name="Content Placeholder 5"/>
          <p:cNvSpPr>
            <a:spLocks noGrp="1"/>
          </p:cNvSpPr>
          <p:nvPr>
            <p:ph idx="1"/>
          </p:nvPr>
        </p:nvSpPr>
        <p:spPr>
          <a:xfrm>
            <a:off x="457199" y="1464198"/>
            <a:ext cx="8229601" cy="4525963"/>
          </a:xfrm>
        </p:spPr>
        <p:txBody>
          <a:bodyPr/>
          <a:lstStyle/>
          <a:p>
            <a:r>
              <a:rPr lang="en-US" sz="2400" dirty="0" smtClean="0"/>
              <a:t>Connect theory with practice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400" dirty="0" smtClean="0"/>
              <a:t>Students explore varied contexts and questions of interest</a:t>
            </a:r>
          </a:p>
          <a:p>
            <a:endParaRPr lang="en-US" sz="1000" dirty="0" smtClean="0"/>
          </a:p>
          <a:p>
            <a:pPr lvl="1"/>
            <a:r>
              <a:rPr lang="en-US" sz="2000" i="1" dirty="0" smtClean="0"/>
              <a:t>Does </a:t>
            </a:r>
            <a:r>
              <a:rPr lang="en-US" sz="2000" b="1" i="1" dirty="0" smtClean="0">
                <a:solidFill>
                  <a:srgbClr val="0070C0"/>
                </a:solidFill>
              </a:rPr>
              <a:t>development in mountain Northwest </a:t>
            </a:r>
            <a:r>
              <a:rPr lang="en-US" sz="2000" i="1" dirty="0" smtClean="0"/>
              <a:t>occur more in areas with better access to outdoor recreation and amenities than in areas lacking these qualities?</a:t>
            </a:r>
          </a:p>
          <a:p>
            <a:pPr marL="457200" lvl="1" indent="0">
              <a:buNone/>
            </a:pPr>
            <a:endParaRPr lang="en-US" sz="1000" dirty="0" smtClean="0"/>
          </a:p>
          <a:p>
            <a:pPr lvl="1"/>
            <a:r>
              <a:rPr lang="en-US" sz="2000" i="1" dirty="0" smtClean="0"/>
              <a:t>How many </a:t>
            </a:r>
            <a:r>
              <a:rPr lang="en-US" sz="2000" b="1" i="1" dirty="0" smtClean="0">
                <a:solidFill>
                  <a:srgbClr val="0070C0"/>
                </a:solidFill>
              </a:rPr>
              <a:t>close friends and family </a:t>
            </a:r>
            <a:r>
              <a:rPr lang="en-US" sz="2000" i="1" dirty="0" smtClean="0"/>
              <a:t>do elderly report having?</a:t>
            </a:r>
          </a:p>
          <a:p>
            <a:pPr marL="457200" lvl="1" indent="0">
              <a:buNone/>
            </a:pPr>
            <a:endParaRPr lang="en-US" sz="1000" dirty="0" smtClean="0"/>
          </a:p>
          <a:p>
            <a:pPr lvl="1"/>
            <a:r>
              <a:rPr lang="en-US" sz="2000" i="1" dirty="0" smtClean="0"/>
              <a:t>Are </a:t>
            </a:r>
            <a:r>
              <a:rPr lang="en-US" sz="2000" b="1" i="1" dirty="0" smtClean="0">
                <a:solidFill>
                  <a:srgbClr val="0070C0"/>
                </a:solidFill>
              </a:rPr>
              <a:t>childcare providers </a:t>
            </a:r>
            <a:r>
              <a:rPr lang="en-US" sz="2000" i="1" dirty="0" smtClean="0"/>
              <a:t>in Montana paid below the poverty line?</a:t>
            </a:r>
          </a:p>
          <a:p>
            <a:pPr marL="457200" lvl="1" indent="0">
              <a:buNone/>
            </a:pPr>
            <a:endParaRPr lang="en-US" sz="1000" dirty="0" smtClean="0"/>
          </a:p>
          <a:p>
            <a:pPr lvl="1"/>
            <a:r>
              <a:rPr lang="en-US" sz="2000" i="1" dirty="0" smtClean="0"/>
              <a:t>How do Rotten Tomato and Fandango </a:t>
            </a:r>
            <a:r>
              <a:rPr lang="en-US" sz="2000" b="1" i="1" dirty="0" smtClean="0">
                <a:solidFill>
                  <a:srgbClr val="0070C0"/>
                </a:solidFill>
              </a:rPr>
              <a:t>movie ratings </a:t>
            </a:r>
            <a:r>
              <a:rPr lang="en-US" sz="2000" i="1" dirty="0" smtClean="0"/>
              <a:t>compare?</a:t>
            </a:r>
          </a:p>
        </p:txBody>
      </p:sp>
    </p:spTree>
    <p:extLst>
      <p:ext uri="{BB962C8B-B14F-4D97-AF65-F5344CB8AC3E}">
        <p14:creationId xmlns:p14="http://schemas.microsoft.com/office/powerpoint/2010/main" val="382907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76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Active Learning</a:t>
            </a:r>
            <a:endParaRPr lang="en-US" altLang="en-US" sz="3500" b="1" dirty="0"/>
          </a:p>
        </p:txBody>
      </p:sp>
      <p:sp>
        <p:nvSpPr>
          <p:cNvPr id="4099" name="Content Placeholder 5"/>
          <p:cNvSpPr>
            <a:spLocks noGrp="1"/>
          </p:cNvSpPr>
          <p:nvPr>
            <p:ph idx="1"/>
          </p:nvPr>
        </p:nvSpPr>
        <p:spPr>
          <a:xfrm>
            <a:off x="457199" y="1548684"/>
            <a:ext cx="8018207" cy="4525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5000"/>
              </a:lnSpc>
              <a:buNone/>
            </a:pPr>
            <a:r>
              <a:rPr lang="en-US" sz="2600" dirty="0" smtClean="0"/>
              <a:t>Using </a:t>
            </a:r>
            <a:r>
              <a:rPr lang="en-US" sz="2600" dirty="0"/>
              <a:t>active </a:t>
            </a:r>
            <a:r>
              <a:rPr lang="en-US" sz="2600" dirty="0" smtClean="0"/>
              <a:t>learning methods </a:t>
            </a:r>
            <a:r>
              <a:rPr lang="en-US" sz="2600" dirty="0"/>
              <a:t>in class allows students to </a:t>
            </a:r>
            <a:r>
              <a:rPr lang="en-US" sz="2600" b="1" dirty="0">
                <a:solidFill>
                  <a:srgbClr val="0070C0"/>
                </a:solidFill>
              </a:rPr>
              <a:t>discover, construct, and understand</a:t>
            </a:r>
            <a:r>
              <a:rPr lang="en-US" sz="2600" dirty="0"/>
              <a:t> important statistical </a:t>
            </a:r>
            <a:r>
              <a:rPr lang="en-US" sz="2600" dirty="0" smtClean="0"/>
              <a:t>ideas as </a:t>
            </a:r>
            <a:r>
              <a:rPr lang="en-US" sz="2600" dirty="0"/>
              <a:t>well as to engage in statistical thinking. </a:t>
            </a:r>
            <a:endParaRPr lang="en-US" sz="2600" dirty="0" smtClean="0"/>
          </a:p>
          <a:p>
            <a:pPr marL="0" indent="0" algn="ctr">
              <a:buNone/>
            </a:pPr>
            <a:endParaRPr lang="en-US" sz="2600" dirty="0" smtClean="0"/>
          </a:p>
          <a:p>
            <a:pPr marL="0" indent="0" algn="r">
              <a:buNone/>
            </a:pPr>
            <a:r>
              <a:rPr lang="en-US" sz="2000" dirty="0" smtClean="0"/>
              <a:t>-- </a:t>
            </a:r>
            <a:r>
              <a:rPr lang="en-US" sz="2000" i="1" dirty="0" smtClean="0"/>
              <a:t>GAISE College Report 2016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07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76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Active Learning: Capture-Recapture</a:t>
            </a:r>
            <a:endParaRPr lang="en-US" altLang="en-US" sz="3500" b="1" dirty="0"/>
          </a:p>
        </p:txBody>
      </p:sp>
      <p:sp>
        <p:nvSpPr>
          <p:cNvPr id="4099" name="Content Placeholder 5"/>
          <p:cNvSpPr>
            <a:spLocks noGrp="1"/>
          </p:cNvSpPr>
          <p:nvPr>
            <p:ph idx="1"/>
          </p:nvPr>
        </p:nvSpPr>
        <p:spPr>
          <a:xfrm>
            <a:off x="457199" y="1560332"/>
            <a:ext cx="8018207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Students sample a small “pond” of cheddar goldfish crackers and use capture-recapture methods to estimate the total number of fish in their pond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400" dirty="0" smtClean="0"/>
              <a:t>Sampled cheddar fish are “marked” by replacing them in the pond with the same number of pretzel goldfish crackers; another sample is taken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400" dirty="0" smtClean="0"/>
              <a:t>Hypergeometric distribution used to motivate maximum likelihood estimation; resulting likelihood functions are graphed</a:t>
            </a:r>
          </a:p>
          <a:p>
            <a:endParaRPr lang="en-US" sz="2400" dirty="0"/>
          </a:p>
          <a:p>
            <a:pPr marL="0" indent="0" algn="r">
              <a:buNone/>
            </a:pPr>
            <a:r>
              <a:rPr lang="en-US" sz="1800" dirty="0" smtClean="0"/>
              <a:t>-- Adapted </a:t>
            </a:r>
            <a:r>
              <a:rPr lang="en-US" sz="1800" dirty="0"/>
              <a:t>from </a:t>
            </a:r>
            <a:r>
              <a:rPr lang="en-US" sz="1800" dirty="0" err="1"/>
              <a:t>Scheaffer</a:t>
            </a:r>
            <a:r>
              <a:rPr lang="en-US" sz="1800" dirty="0"/>
              <a:t> et al. (2004)</a:t>
            </a:r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44464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76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Active Learning: Capture-Recapture</a:t>
            </a:r>
            <a:endParaRPr lang="en-US" altLang="en-US" sz="3500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30"/>
          <a:stretch/>
        </p:blipFill>
        <p:spPr>
          <a:xfrm>
            <a:off x="562768" y="1592687"/>
            <a:ext cx="8018463" cy="423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6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b="1" dirty="0" smtClean="0"/>
              <a:t>Technology</a:t>
            </a:r>
            <a:endParaRPr lang="en-US" altLang="en-US" sz="1800" b="1" dirty="0"/>
          </a:p>
        </p:txBody>
      </p:sp>
      <p:sp>
        <p:nvSpPr>
          <p:cNvPr id="4099" name="Content Placeholder 5"/>
          <p:cNvSpPr>
            <a:spLocks noGrp="1"/>
          </p:cNvSpPr>
          <p:nvPr>
            <p:ph idx="1"/>
          </p:nvPr>
        </p:nvSpPr>
        <p:spPr>
          <a:xfrm>
            <a:off x="457199" y="1470024"/>
            <a:ext cx="8229601" cy="4525963"/>
          </a:xfrm>
        </p:spPr>
        <p:txBody>
          <a:bodyPr>
            <a:norm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dirty="0"/>
              <a:t>Can promote student exploration and understanding of concepts </a:t>
            </a:r>
            <a:r>
              <a:rPr lang="en-US" sz="2000" dirty="0"/>
              <a:t>(</a:t>
            </a:r>
            <a:r>
              <a:rPr lang="en-US" sz="2000" dirty="0" err="1"/>
              <a:t>Buttrey</a:t>
            </a:r>
            <a:r>
              <a:rPr lang="en-US" sz="2000" dirty="0"/>
              <a:t> et al., 2001; Green &amp; Blankenship, 2015; Horton et al., 2004; Nolan &amp; Temple Lang, 2003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endParaRPr lang="en-US" sz="1000" dirty="0"/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dirty="0"/>
              <a:t>Offers flexibility and creativity</a:t>
            </a:r>
          </a:p>
          <a:p>
            <a:pPr marL="749808" lvl="1" indent="-457200">
              <a:buFont typeface="Calibri" panose="020F0502020204030204" pitchFamily="34" charset="0"/>
              <a:buChar char="−"/>
            </a:pPr>
            <a:r>
              <a:rPr lang="en-US" sz="2000" dirty="0"/>
              <a:t>Homework</a:t>
            </a:r>
          </a:p>
          <a:p>
            <a:pPr marL="749808" lvl="1" indent="-457200">
              <a:buFont typeface="Calibri" panose="020F0502020204030204" pitchFamily="34" charset="0"/>
              <a:buChar char="−"/>
            </a:pPr>
            <a:r>
              <a:rPr lang="en-US" sz="2000" dirty="0"/>
              <a:t>In-class problems, activities, and examples</a:t>
            </a:r>
          </a:p>
          <a:p>
            <a:pPr marL="749808" lvl="1" indent="-457200">
              <a:buFont typeface="Calibri" panose="020F0502020204030204" pitchFamily="34" charset="0"/>
              <a:buChar char="−"/>
            </a:pPr>
            <a:r>
              <a:rPr lang="en-US" sz="2000" dirty="0" smtClean="0"/>
              <a:t>Projects</a:t>
            </a:r>
          </a:p>
          <a:p>
            <a:pPr marL="292608" lvl="1" indent="0">
              <a:buNone/>
            </a:pPr>
            <a:endParaRPr lang="en-US" sz="1000" dirty="0"/>
          </a:p>
          <a:p>
            <a:pPr marL="227013" indent="-22701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Extends across multiple probability theory and mathematical statistics topics </a:t>
            </a:r>
            <a:r>
              <a:rPr lang="en-US" sz="1600" dirty="0"/>
              <a:t>(http://www.amstat.org/education/pdfs/GuidelineTopics.docx)</a:t>
            </a:r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9025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76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Course Description</a:t>
            </a:r>
            <a:endParaRPr lang="en-US" altLang="en-US" sz="3500" b="1" dirty="0"/>
          </a:p>
        </p:txBody>
      </p:sp>
      <p:sp>
        <p:nvSpPr>
          <p:cNvPr id="4099" name="Content Placeholder 5"/>
          <p:cNvSpPr>
            <a:spLocks noGrp="1"/>
          </p:cNvSpPr>
          <p:nvPr>
            <p:ph idx="1"/>
          </p:nvPr>
        </p:nvSpPr>
        <p:spPr>
          <a:xfrm>
            <a:off x="457200" y="1548684"/>
            <a:ext cx="6048436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Two semester probability/distribution theory and statistical inference sequence</a:t>
            </a:r>
          </a:p>
          <a:p>
            <a:pPr marL="0" indent="0" eaLnBrk="1" hangingPunct="1">
              <a:lnSpc>
                <a:spcPct val="125000"/>
              </a:lnSpc>
              <a:buNone/>
            </a:pPr>
            <a:endParaRPr lang="en-US" sz="1000" dirty="0" smtClean="0"/>
          </a:p>
          <a:p>
            <a:pPr eaLnBrk="1" hangingPunct="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i="1" dirty="0" smtClean="0"/>
              <a:t>Audience:</a:t>
            </a:r>
            <a:r>
              <a:rPr lang="en-US" sz="2400" dirty="0" smtClean="0"/>
              <a:t> Statistics, Mathematics, Actuarial Science, Allied Disciplines (e.g., Engineering, Economics)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over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53" y="741660"/>
            <a:ext cx="1840517" cy="231027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s-na.ssl-images-amazon.com/images/I/31bf6tZJ3KL._SX332_BO1,204,203,2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990" y="3308197"/>
            <a:ext cx="1777180" cy="2655129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68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b="1" dirty="0" smtClean="0"/>
              <a:t>Technology: Sampling Distributions</a:t>
            </a:r>
            <a:endParaRPr lang="en-US" altLang="en-US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7710" y="1457051"/>
                <a:ext cx="8229600" cy="4525963"/>
              </a:xfrm>
            </p:spPr>
            <p:txBody>
              <a:bodyPr>
                <a:normAutofit fontScale="92500"/>
              </a:bodyPr>
              <a:lstStyle/>
              <a:p>
                <a:pPr marL="0" lvl="0" indent="0" algn="just">
                  <a:buNone/>
                </a:pPr>
                <a:r>
                  <a:rPr lang="en-US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The amount of time (in hours),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needed by a local repair shop, Rusts 'R Us, to repair a randomly selected piece of equipment is assumed to be an </a:t>
                </a:r>
                <a:r>
                  <a:rPr lang="en-US" sz="2600" b="1" dirty="0">
                    <a:solidFill>
                      <a:srgbClr val="0070C0"/>
                    </a:solidFill>
                  </a:rPr>
                  <a:t>exponential random variable</a:t>
                </a:r>
                <a:r>
                  <a:rPr lang="en-US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with mean </a:t>
                </a:r>
                <a14:m>
                  <m:oMath xmlns:m="http://schemas.openxmlformats.org/officeDocument/2006/math">
                    <m:r>
                      <a:rPr lang="el-GR" sz="26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</a:t>
                </a:r>
              </a:p>
              <a:p>
                <a:pPr marL="0" lvl="0" indent="0" algn="just">
                  <a:buNone/>
                </a:pP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just"/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Suppose a random sample of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repair times is selected. Find the </a:t>
                </a:r>
                <a:r>
                  <a:rPr lang="en-US" sz="2200" b="1" dirty="0">
                    <a:solidFill>
                      <a:srgbClr val="0070C0"/>
                    </a:solidFill>
                    <a:latin typeface="+mj-lt"/>
                  </a:rPr>
                  <a:t>joint distribution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of the random sample. List all assumptions made when finding this joint distribution and explain whether or not each assumption is reasonable in this scenario.</a:t>
                </a:r>
              </a:p>
              <a:p>
                <a:pPr marL="0" indent="0" algn="just">
                  <a:buNone/>
                </a:pP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just"/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Rusts ‘R Us wants to estimate the expected amount of time needed to repair a piece of equipment, and it plans to use the sample mean,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bar>
                    <m:r>
                      <a:rPr lang="en-US" sz="22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as its estimator. Use </a:t>
                </a:r>
                <a:r>
                  <a:rPr lang="en-US" sz="2200" b="1" dirty="0">
                    <a:solidFill>
                      <a:srgbClr val="0070C0"/>
                    </a:solidFill>
                    <a:latin typeface="+mj-lt"/>
                  </a:rPr>
                  <a:t>MGFs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to show the sampling distribution of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bar>
                    <m:r>
                      <a:rPr lang="en-US" sz="22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2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𝐺𝑎𝑚𝑚𝑎</m:t>
                    </m:r>
                    <m:d>
                      <m:dPr>
                        <m:ctrlP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5,</m:t>
                        </m:r>
                        <m:f>
                          <m:fPr>
                            <m:ctrlPr>
                              <a:rPr lang="en-US" sz="22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en-US" sz="22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. Show all work and provide rationale for each step.</a:t>
                </a:r>
              </a:p>
              <a:p>
                <a:endParaRPr lang="en-US" sz="2400" dirty="0"/>
              </a:p>
              <a:p>
                <a:endParaRPr lang="en-US" sz="2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710" y="1457051"/>
                <a:ext cx="8229600" cy="4525963"/>
              </a:xfrm>
              <a:blipFill>
                <a:blip r:embed="rId3"/>
                <a:stretch>
                  <a:fillRect l="-1185" t="-1078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351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b="1" dirty="0" smtClean="0"/>
              <a:t>Technology: Sampling Distributions</a:t>
            </a:r>
            <a:endParaRPr lang="en-US" altLang="en-US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99096"/>
                <a:ext cx="8229600" cy="4723031"/>
              </a:xfrm>
            </p:spPr>
            <p:txBody>
              <a:bodyPr>
                <a:norm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A customer service representative for Rusts ‘R Us has been telling customers to expect an average repair time of three hours, i.e., </a:t>
                </a:r>
                <a14:m>
                  <m:oMath xmlns:m="http://schemas.openxmlformats.org/officeDocument/2006/math">
                    <m:r>
                      <a:rPr lang="el-GR" sz="2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. Using this assumption and R, </a:t>
                </a:r>
                <a:r>
                  <a:rPr lang="en-US" sz="2400" b="1" dirty="0">
                    <a:solidFill>
                      <a:srgbClr val="0070C0"/>
                    </a:solidFill>
                    <a:latin typeface="+mj-lt"/>
                  </a:rPr>
                  <a:t>plot the following distributions</a:t>
                </a:r>
                <a:r>
                  <a:rPr lang="en-US" sz="2400" dirty="0">
                    <a:latin typeface="+mj-lt"/>
                  </a:rPr>
                  <a:t>:</a:t>
                </a:r>
              </a:p>
              <a:p>
                <a:pPr marL="962406" lvl="2" indent="-342900">
                  <a:buFont typeface="Calibri" panose="020F0502020204030204" pitchFamily="34" charset="0"/>
                  <a:buChar char="−"/>
                </a:pP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the parent population distribution,</a:t>
                </a:r>
              </a:p>
              <a:p>
                <a:pPr marL="962406" lvl="2" indent="-342900">
                  <a:buFont typeface="Calibri" panose="020F0502020204030204" pitchFamily="34" charset="0"/>
                  <a:buChar char="−"/>
                </a:pP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the exact sampling distribution of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bar>
                  </m:oMath>
                </a14:m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, and </a:t>
                </a:r>
              </a:p>
              <a:p>
                <a:pPr marL="962406" lvl="2" indent="-342900">
                  <a:buFont typeface="Calibri" panose="020F0502020204030204" pitchFamily="34" charset="0"/>
                  <a:buChar char="−"/>
                </a:pP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an empirical sampling distribution of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bar>
                  </m:oMath>
                </a14:m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.</a:t>
                </a:r>
              </a:p>
              <a:p>
                <a:pPr marL="619506" lvl="2" indent="0">
                  <a:buNone/>
                </a:pPr>
                <a:endParaRPr lang="en-US" sz="3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  <a:p>
                <a:pPr marL="175022" indent="-175022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sz="2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99096"/>
                <a:ext cx="8229600" cy="4723031"/>
              </a:xfrm>
              <a:blipFill>
                <a:blip r:embed="rId3"/>
                <a:stretch>
                  <a:fillRect l="-963" t="-1032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40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b="1" dirty="0" smtClean="0"/>
              <a:t>Technology: Sampling Distributions</a:t>
            </a:r>
            <a:endParaRPr lang="en-US" altLang="en-US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99097"/>
                <a:ext cx="8229600" cy="4203060"/>
              </a:xfrm>
            </p:spPr>
            <p:txBody>
              <a:bodyPr>
                <a:normAutofit fontScale="92500" lnSpcReduction="20000"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US" sz="2600" dirty="0" smtClean="0">
                    <a:latin typeface="+mj-lt"/>
                  </a:rPr>
                  <a:t>Some </a:t>
                </a:r>
                <a:r>
                  <a:rPr lang="en-US" sz="2600" dirty="0">
                    <a:latin typeface="+mj-lt"/>
                  </a:rPr>
                  <a:t>customers are upset, and they think the customer service representative is </a:t>
                </a:r>
                <a:r>
                  <a:rPr lang="en-US" sz="2600" b="1" dirty="0">
                    <a:solidFill>
                      <a:srgbClr val="0070C0"/>
                    </a:solidFill>
                    <a:latin typeface="+mj-lt"/>
                  </a:rPr>
                  <a:t>under-estimating</a:t>
                </a:r>
                <a:r>
                  <a:rPr lang="en-US" sz="2600" dirty="0">
                    <a:latin typeface="+mj-lt"/>
                  </a:rPr>
                  <a:t> </a:t>
                </a:r>
                <a:r>
                  <a:rPr lang="en-US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the average amount of time it takes to repair a piece of equipment. (That is, they think</a:t>
                </a:r>
                <a:r>
                  <a:rPr lang="el-GR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l-GR" sz="26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6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&gt;3</m:t>
                    </m:r>
                  </m:oMath>
                </a14:m>
                <a:r>
                  <a:rPr lang="en-US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.) In a random sample of 5 repairs, they obtain a mean repair time of 5.7 hours. </a:t>
                </a:r>
                <a:endParaRPr lang="en-US" sz="2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  <a:p>
                <a:pPr marL="0" indent="0" algn="just">
                  <a:spcAft>
                    <a:spcPts val="600"/>
                  </a:spcAft>
                  <a:buNone/>
                </a:pPr>
                <a:endPara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  <a:p>
                <a:pPr marL="962406" lvl="2" indent="-342900">
                  <a:buFont typeface="Calibri" panose="020F0502020204030204" pitchFamily="34" charset="0"/>
                  <a:buChar char="−"/>
                </a:pPr>
                <a:r>
                  <a:rPr lang="en-US" dirty="0">
                    <a:latin typeface="+mj-lt"/>
                  </a:rPr>
                  <a:t>Use R to find the </a:t>
                </a:r>
                <a:r>
                  <a:rPr lang="en-US" b="1" dirty="0">
                    <a:solidFill>
                      <a:srgbClr val="0070C0"/>
                    </a:solidFill>
                    <a:latin typeface="+mj-lt"/>
                  </a:rPr>
                  <a:t>probability </a:t>
                </a:r>
                <a:r>
                  <a:rPr lang="en-US" dirty="0">
                    <a:latin typeface="+mj-lt"/>
                  </a:rPr>
                  <a:t>of observing the given sample mean or one larger in a random sample of five repairs if the true population mean is really 3 hours. </a:t>
                </a:r>
                <a:r>
                  <a:rPr lang="en-US" b="1" dirty="0">
                    <a:solidFill>
                      <a:srgbClr val="0070C0"/>
                    </a:solidFill>
                    <a:latin typeface="+mj-lt"/>
                  </a:rPr>
                  <a:t>Shade</a:t>
                </a:r>
                <a:r>
                  <a:rPr lang="en-US" dirty="0">
                    <a:latin typeface="+mj-lt"/>
                  </a:rPr>
                  <a:t> what this probability represents on the appropriate plot from the previous question. </a:t>
                </a:r>
                <a:endParaRPr lang="en-US" dirty="0" smtClean="0">
                  <a:latin typeface="+mj-lt"/>
                </a:endParaRPr>
              </a:p>
              <a:p>
                <a:pPr marL="619506" lvl="2" indent="0">
                  <a:buNone/>
                </a:pPr>
                <a:endParaRPr lang="en-US" sz="1300" dirty="0">
                  <a:latin typeface="+mj-lt"/>
                </a:endParaRPr>
              </a:p>
              <a:p>
                <a:pPr marL="962406" lvl="2" indent="-342900">
                  <a:buFont typeface="Calibri" panose="020F0502020204030204" pitchFamily="34" charset="0"/>
                  <a:buChar char="−"/>
                </a:pPr>
                <a:r>
                  <a:rPr lang="en-US" dirty="0">
                    <a:latin typeface="+mj-lt"/>
                  </a:rPr>
                  <a:t>Based on this probability, do you think the customers have a </a:t>
                </a:r>
                <a:r>
                  <a:rPr lang="en-US" b="1" dirty="0">
                    <a:solidFill>
                      <a:srgbClr val="0070C0"/>
                    </a:solidFill>
                    <a:latin typeface="+mj-lt"/>
                  </a:rPr>
                  <a:t>valid argument</a:t>
                </a:r>
                <a:r>
                  <a:rPr lang="en-US" dirty="0">
                    <a:latin typeface="+mj-lt"/>
                  </a:rPr>
                  <a:t>? Explain why or why not.</a:t>
                </a:r>
              </a:p>
              <a:p>
                <a:pPr marL="175022" indent="-175022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sz="2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99097"/>
                <a:ext cx="8229600" cy="4203060"/>
              </a:xfrm>
              <a:blipFill>
                <a:blip r:embed="rId3"/>
                <a:stretch>
                  <a:fillRect l="-963" t="-2758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861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b="1" dirty="0" smtClean="0"/>
              <a:t>Technology: Sampling Distributions</a:t>
            </a:r>
            <a:endParaRPr lang="en-US" altLang="en-US" sz="1800" b="1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49" y="1690155"/>
            <a:ext cx="7470030" cy="330011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371653" y="5032520"/>
                <a:ext cx="420382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lang="en-US" sz="1200">
                              <a:latin typeface="Cambria Math" panose="02040503050406030204" pitchFamily="18" charset="0"/>
                            </a:rPr>
                            <m:t>≥5.7|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1200">
                              <a:latin typeface="Cambria Math" panose="02040503050406030204" pitchFamily="18" charset="0"/>
                            </a:rPr>
                            <m:t>=3</m:t>
                          </m:r>
                        </m:e>
                      </m:d>
                      <m:r>
                        <a:rPr lang="en-US" sz="120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𝑝𝑔𝑎𝑚𝑚𝑎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>
                              <a:latin typeface="Cambria Math" panose="02040503050406030204" pitchFamily="18" charset="0"/>
                            </a:rPr>
                            <m:t>5.7, 5,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type m:val="lin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>
                                  <a:latin typeface="Cambria Math" panose="02040503050406030204" pitchFamily="18" charset="0"/>
                                </a:rPr>
                                <m:t> 5</m:t>
                              </m:r>
                            </m:num>
                            <m:den>
                              <m:r>
                                <a:rPr lang="en-US" sz="12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1200">
                          <a:latin typeface="Cambria Math" panose="02040503050406030204" pitchFamily="18" charset="0"/>
                        </a:rPr>
                        <m:t>=.0403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653" y="5032520"/>
                <a:ext cx="4203821" cy="276999"/>
              </a:xfrm>
              <a:prstGeom prst="rect">
                <a:avLst/>
              </a:prstGeom>
              <a:blipFill>
                <a:blip r:embed="rId4"/>
                <a:stretch>
                  <a:fillRect t="-93333" b="-1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44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b="1" dirty="0" smtClean="0"/>
              <a:t>Technology: Sampling Distributions</a:t>
            </a:r>
            <a:endParaRPr lang="en-US" altLang="en-US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83331"/>
                <a:ext cx="8229600" cy="4723031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400" dirty="0"/>
                  <a:t>The customer service representative for Rusts ‘R Us still thinks the true average repair time is three hours. He claims that in this case the </a:t>
                </a:r>
                <a:r>
                  <a:rPr lang="en-US" sz="2400" b="1" dirty="0">
                    <a:solidFill>
                      <a:srgbClr val="0070C0"/>
                    </a:solidFill>
                  </a:rPr>
                  <a:t>sample median </a:t>
                </a:r>
                <a:r>
                  <a:rPr lang="en-US" sz="2400" dirty="0"/>
                  <a:t>is a better estimator than the sample mean. </a:t>
                </a:r>
              </a:p>
              <a:p>
                <a:pPr marL="962406" lvl="2" indent="-342900">
                  <a:buFontTx/>
                  <a:buChar char="−"/>
                </a:pPr>
                <a:r>
                  <a:rPr lang="en-US" sz="2000" dirty="0">
                    <a:latin typeface="+mj-lt"/>
                  </a:rPr>
                  <a:t>Use R to estimate the sampling distribution of the sample median of samples of size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sz="2000" dirty="0">
                    <a:latin typeface="+mj-lt"/>
                  </a:rPr>
                  <a:t>. </a:t>
                </a:r>
                <a:endParaRPr lang="en-US" sz="2000" dirty="0" smtClean="0">
                  <a:latin typeface="+mj-lt"/>
                </a:endParaRPr>
              </a:p>
              <a:p>
                <a:pPr marL="619506" lvl="2" indent="0">
                  <a:buNone/>
                </a:pPr>
                <a:endParaRPr lang="en-US" sz="500" dirty="0"/>
              </a:p>
              <a:p>
                <a:pPr marL="962406" lvl="2" indent="-342900">
                  <a:buFontTx/>
                  <a:buChar char="−"/>
                </a:pPr>
                <a:r>
                  <a:rPr lang="en-US" sz="2000" dirty="0">
                    <a:latin typeface="+mj-lt"/>
                  </a:rPr>
                  <a:t>Based on this distribution, what is the estimated probability of observing the given sample median of 4 hours or one larger if the true population mean is really 3 hours? </a:t>
                </a:r>
                <a:endParaRPr lang="en-US" sz="2000" dirty="0" smtClean="0">
                  <a:latin typeface="+mj-lt"/>
                </a:endParaRPr>
              </a:p>
              <a:p>
                <a:pPr marL="619506" lvl="2" indent="0">
                  <a:buNone/>
                </a:pPr>
                <a:endParaRPr lang="en-US" sz="500" dirty="0"/>
              </a:p>
              <a:p>
                <a:pPr marL="962406" lvl="2" indent="-342900">
                  <a:buFontTx/>
                  <a:buChar char="−"/>
                </a:pPr>
                <a:r>
                  <a:rPr lang="en-US" sz="2000" dirty="0">
                    <a:latin typeface="+mj-lt"/>
                  </a:rPr>
                  <a:t>Based on this probability, do you think the customers have a valid argument? Explain why or why not.</a:t>
                </a:r>
              </a:p>
              <a:p>
                <a:endParaRPr lang="en-US" sz="2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83331"/>
                <a:ext cx="8229600" cy="4723031"/>
              </a:xfrm>
              <a:blipFill>
                <a:blip r:embed="rId3"/>
                <a:stretch>
                  <a:fillRect l="-963" t="-1032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00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b="1" dirty="0" smtClean="0"/>
              <a:t>Technology: Sampling Distributions</a:t>
            </a:r>
            <a:endParaRPr lang="en-US" altLang="en-US" sz="1800" b="1" dirty="0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01" y="1622256"/>
            <a:ext cx="7929937" cy="378174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278562" y="3778736"/>
                <a:ext cx="3699682" cy="3057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d>
                        <m:d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𝑀𝑒𝑑𝑖𝑎𝑛</m:t>
                          </m:r>
                          <m:d>
                            <m:d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35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350">
                                  <a:latin typeface="Cambria Math" panose="02040503050406030204" pitchFamily="18" charset="0"/>
                                </a:rPr>
                                <m:t>,...,</m:t>
                              </m:r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35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350">
                              <a:latin typeface="Cambria Math" panose="02040503050406030204" pitchFamily="18" charset="0"/>
                            </a:rPr>
                            <m:t>≥4|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1350">
                              <a:latin typeface="Cambria Math" panose="02040503050406030204" pitchFamily="18" charset="0"/>
                            </a:rPr>
                            <m:t>=3</m:t>
                          </m:r>
                        </m:e>
                      </m:d>
                      <m:r>
                        <a:rPr lang="en-US" sz="1350">
                          <a:latin typeface="Cambria Math" panose="02040503050406030204" pitchFamily="18" charset="0"/>
                        </a:rPr>
                        <m:t>=.135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562" y="3778736"/>
                <a:ext cx="3699682" cy="305725"/>
              </a:xfrm>
              <a:prstGeom prst="rect">
                <a:avLst/>
              </a:prstGeom>
              <a:blipFill>
                <a:blip r:embed="rId4"/>
                <a:stretch>
                  <a:fillRect t="-200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54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b="1" dirty="0" smtClean="0"/>
              <a:t>Technology: Power Shiny App</a:t>
            </a:r>
            <a:endParaRPr lang="en-US" alt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48" y="1608628"/>
            <a:ext cx="8200283" cy="364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5365" y="541285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u="sng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Power Shiny App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845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b="1" dirty="0" smtClean="0"/>
              <a:t>Technology: Power Shiny App</a:t>
            </a:r>
            <a:endParaRPr lang="en-US" altLang="en-US" sz="1800" b="1" dirty="0"/>
          </a:p>
        </p:txBody>
      </p:sp>
      <p:sp>
        <p:nvSpPr>
          <p:cNvPr id="7" name="Rectangle 6"/>
          <p:cNvSpPr/>
          <p:nvPr/>
        </p:nvSpPr>
        <p:spPr>
          <a:xfrm>
            <a:off x="625365" y="1548684"/>
            <a:ext cx="76357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Helps build intuition and conceptual understanding about power functions and</a:t>
            </a:r>
          </a:p>
          <a:p>
            <a:pPr marL="800100" lvl="1" indent="-342900">
              <a:buFont typeface="Calibri" panose="020F0502020204030204" pitchFamily="34" charset="0"/>
              <a:buChar char="−"/>
            </a:pPr>
            <a:r>
              <a:rPr lang="en-US" sz="2400" dirty="0" smtClean="0"/>
              <a:t>Different statistics, hypotheses, etc.</a:t>
            </a:r>
          </a:p>
          <a:p>
            <a:pPr marL="800100" lvl="1" indent="-342900">
              <a:buFont typeface="Calibri" panose="020F0502020204030204" pitchFamily="34" charset="0"/>
              <a:buChar char="−"/>
            </a:pPr>
            <a:r>
              <a:rPr lang="en-US" sz="2400" dirty="0" smtClean="0"/>
              <a:t>Relationships to sampling distributions</a:t>
            </a:r>
          </a:p>
          <a:p>
            <a:pPr marL="800100" lvl="1" indent="-342900">
              <a:buFont typeface="Calibri" panose="020F0502020204030204" pitchFamily="34" charset="0"/>
              <a:buChar char="−"/>
            </a:pPr>
            <a:r>
              <a:rPr lang="en-US" sz="2400" dirty="0"/>
              <a:t>Different population </a:t>
            </a:r>
            <a:r>
              <a:rPr lang="en-US" sz="2400" dirty="0" smtClean="0"/>
              <a:t>distributions </a:t>
            </a:r>
            <a:r>
              <a:rPr lang="en-US" sz="2400" dirty="0"/>
              <a:t>(coming!)</a:t>
            </a:r>
          </a:p>
          <a:p>
            <a:pPr lvl="1"/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Visualize concepts and ideas when derivations may be difficult and/or not intuitive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117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76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Assessments</a:t>
            </a:r>
            <a:endParaRPr lang="en-US" altLang="en-US" sz="3500" b="1" dirty="0"/>
          </a:p>
        </p:txBody>
      </p:sp>
      <p:sp>
        <p:nvSpPr>
          <p:cNvPr id="4099" name="Content Placeholder 5"/>
          <p:cNvSpPr>
            <a:spLocks noGrp="1"/>
          </p:cNvSpPr>
          <p:nvPr>
            <p:ph idx="1"/>
          </p:nvPr>
        </p:nvSpPr>
        <p:spPr>
          <a:xfrm>
            <a:off x="457199" y="1548684"/>
            <a:ext cx="8539656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Low-Stakes Writing Assignments </a:t>
            </a:r>
            <a:r>
              <a:rPr lang="en-US" sz="2100" dirty="0" smtClean="0"/>
              <a:t>(</a:t>
            </a:r>
            <a:r>
              <a:rPr lang="en-US" sz="2100" i="1" dirty="0" smtClean="0"/>
              <a:t>Writing to Learn</a:t>
            </a:r>
            <a:r>
              <a:rPr lang="en-US" sz="2100" dirty="0" smtClean="0"/>
              <a:t>)</a:t>
            </a:r>
          </a:p>
          <a:p>
            <a:pPr marL="0" indent="0">
              <a:buNone/>
            </a:pPr>
            <a:endParaRPr lang="en-US" sz="500" dirty="0" smtClean="0"/>
          </a:p>
          <a:p>
            <a:pPr lvl="1"/>
            <a:r>
              <a:rPr lang="en-US" sz="2000" i="1" dirty="0" smtClean="0"/>
              <a:t>Significance</a:t>
            </a:r>
            <a:r>
              <a:rPr lang="en-US" sz="2000" dirty="0" smtClean="0"/>
              <a:t> articles focused on hypothesis testing and errors</a:t>
            </a:r>
          </a:p>
          <a:p>
            <a:pPr marL="457200" lvl="1" indent="0">
              <a:buNone/>
            </a:pPr>
            <a:endParaRPr lang="en-US" sz="500" dirty="0" smtClean="0"/>
          </a:p>
          <a:p>
            <a:pPr marL="1085850" lvl="2" indent="-285750"/>
            <a:r>
              <a:rPr lang="en-US" sz="1500" dirty="0" smtClean="0"/>
              <a:t>“For </a:t>
            </a:r>
            <a:r>
              <a:rPr lang="en-US" sz="1500" dirty="0"/>
              <a:t>want of a nail: Why unnecessarily long tests may be impeding the progress of Western </a:t>
            </a:r>
            <a:r>
              <a:rPr lang="en-US" sz="1500" dirty="0" smtClean="0"/>
              <a:t>civilization” (</a:t>
            </a:r>
            <a:r>
              <a:rPr lang="en-US" sz="1500" dirty="0" err="1" smtClean="0"/>
              <a:t>Wainer</a:t>
            </a:r>
            <a:r>
              <a:rPr lang="en-US" sz="1500" dirty="0" smtClean="0"/>
              <a:t> &amp; Feinberg, 2015)</a:t>
            </a:r>
          </a:p>
          <a:p>
            <a:pPr marL="800100" lvl="2" indent="0">
              <a:buNone/>
            </a:pPr>
            <a:endParaRPr lang="en-US" sz="500" dirty="0" smtClean="0"/>
          </a:p>
          <a:p>
            <a:pPr marL="1085850" lvl="2" indent="-285750"/>
            <a:r>
              <a:rPr lang="en-US" sz="1500" dirty="0" smtClean="0"/>
              <a:t>“Beyond </a:t>
            </a:r>
            <a:r>
              <a:rPr lang="en-US" sz="1500" dirty="0"/>
              <a:t>reasonable doubt: catching the drug cheats at the London </a:t>
            </a:r>
            <a:r>
              <a:rPr lang="en-US" sz="1500" dirty="0" smtClean="0"/>
              <a:t>Olympics” (</a:t>
            </a:r>
            <a:r>
              <a:rPr lang="en-US" sz="1500" dirty="0" err="1" smtClean="0"/>
              <a:t>Erotokritou</a:t>
            </a:r>
            <a:r>
              <a:rPr lang="en-US" sz="1500" dirty="0" smtClean="0"/>
              <a:t>-Mulligan, </a:t>
            </a:r>
            <a:r>
              <a:rPr lang="en-US" sz="1500" dirty="0" err="1" smtClean="0"/>
              <a:t>Sonksen</a:t>
            </a:r>
            <a:r>
              <a:rPr lang="en-US" sz="1500" dirty="0" smtClean="0"/>
              <a:t>, </a:t>
            </a:r>
            <a:r>
              <a:rPr lang="en-US" sz="1500" dirty="0"/>
              <a:t>&amp; Holt, </a:t>
            </a:r>
            <a:r>
              <a:rPr lang="en-US" sz="1500" dirty="0" smtClean="0"/>
              <a:t>2011)</a:t>
            </a:r>
          </a:p>
          <a:p>
            <a:pPr marL="800100" lvl="2" indent="0">
              <a:buNone/>
            </a:pPr>
            <a:endParaRPr lang="en-US" sz="500" dirty="0" smtClean="0"/>
          </a:p>
          <a:p>
            <a:pPr marL="1085850" lvl="2" indent="-285750"/>
            <a:r>
              <a:rPr lang="en-US" sz="1500" dirty="0" smtClean="0"/>
              <a:t>“Dare </a:t>
            </a:r>
            <a:r>
              <a:rPr lang="en-US" sz="1500" dirty="0"/>
              <a:t>you buy a Henry Moore on eBay</a:t>
            </a:r>
            <a:r>
              <a:rPr lang="en-US" sz="1500" dirty="0" smtClean="0"/>
              <a:t>?” (</a:t>
            </a:r>
            <a:r>
              <a:rPr lang="en-US" sz="1500" dirty="0" err="1" smtClean="0"/>
              <a:t>Gastwirth</a:t>
            </a:r>
            <a:r>
              <a:rPr lang="en-US" sz="1500" dirty="0"/>
              <a:t>, </a:t>
            </a:r>
            <a:r>
              <a:rPr lang="en-US" sz="1500" dirty="0" smtClean="0"/>
              <a:t>&amp; Johnson, 2011) </a:t>
            </a:r>
          </a:p>
          <a:p>
            <a:pPr marL="800100" lvl="2" indent="0">
              <a:buNone/>
            </a:pPr>
            <a:endParaRPr lang="en-US" sz="1000" dirty="0"/>
          </a:p>
          <a:p>
            <a:r>
              <a:rPr lang="en-US" sz="2400" dirty="0" smtClean="0"/>
              <a:t>High-Stakes Writing Assignments </a:t>
            </a:r>
            <a:r>
              <a:rPr lang="en-US" sz="2100" dirty="0" smtClean="0"/>
              <a:t>(</a:t>
            </a:r>
            <a:r>
              <a:rPr lang="en-US" sz="2100" i="1" dirty="0" smtClean="0"/>
              <a:t>Writing to Demonstrate Learning</a:t>
            </a:r>
            <a:r>
              <a:rPr lang="en-US" sz="2100" dirty="0" smtClean="0"/>
              <a:t>)</a:t>
            </a:r>
          </a:p>
          <a:p>
            <a:pPr lvl="1"/>
            <a:r>
              <a:rPr lang="en-US" sz="2000" dirty="0" smtClean="0"/>
              <a:t>Writing Distribution Questions Project (peer review)</a:t>
            </a:r>
          </a:p>
          <a:p>
            <a:pPr lvl="1"/>
            <a:r>
              <a:rPr lang="en-US" sz="2000" dirty="0" smtClean="0"/>
              <a:t>Meaningful Paragraph</a:t>
            </a:r>
          </a:p>
          <a:p>
            <a:pPr lvl="1"/>
            <a:r>
              <a:rPr lang="en-US" sz="2000" dirty="0" smtClean="0"/>
              <a:t>Rubric Construction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sz="2400" dirty="0" smtClean="0"/>
              <a:t>Exams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653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76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Assessments: Exam Question</a:t>
            </a:r>
            <a:endParaRPr lang="en-US" altLang="en-US" sz="3500" b="1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2579" y="1550646"/>
            <a:ext cx="6258841" cy="425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4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76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Course Topics</a:t>
            </a:r>
            <a:endParaRPr lang="en-US" altLang="en-US" sz="3500" b="1" dirty="0"/>
          </a:p>
        </p:txBody>
      </p:sp>
      <p:sp>
        <p:nvSpPr>
          <p:cNvPr id="4099" name="Content Placeholder 5"/>
          <p:cNvSpPr>
            <a:spLocks noGrp="1"/>
          </p:cNvSpPr>
          <p:nvPr>
            <p:ph idx="1"/>
          </p:nvPr>
        </p:nvSpPr>
        <p:spPr>
          <a:xfrm>
            <a:off x="457199" y="1548684"/>
            <a:ext cx="8018207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Probability Theory (First Semester): </a:t>
            </a:r>
          </a:p>
          <a:p>
            <a:pPr lvl="1">
              <a:lnSpc>
                <a:spcPct val="125000"/>
              </a:lnSpc>
              <a:buFont typeface="Calibri" panose="020F0502020204030204" pitchFamily="34" charset="0"/>
              <a:buChar char="−"/>
            </a:pPr>
            <a:r>
              <a:rPr lang="en-US" sz="2000" dirty="0"/>
              <a:t>Probability </a:t>
            </a:r>
            <a:r>
              <a:rPr lang="en-US" sz="2000" dirty="0" smtClean="0"/>
              <a:t>rules, Conditional </a:t>
            </a:r>
            <a:r>
              <a:rPr lang="en-US" sz="2000" dirty="0"/>
              <a:t>probability, </a:t>
            </a:r>
            <a:r>
              <a:rPr lang="en-US" sz="2000" dirty="0" smtClean="0"/>
              <a:t>Distribution </a:t>
            </a:r>
            <a:r>
              <a:rPr lang="en-US" sz="2000" dirty="0"/>
              <a:t>functions, </a:t>
            </a:r>
            <a:r>
              <a:rPr lang="en-US" sz="2000" dirty="0" smtClean="0"/>
              <a:t>Moments and Moment </a:t>
            </a:r>
            <a:r>
              <a:rPr lang="en-US" sz="2000" dirty="0"/>
              <a:t>generating functions, Named distributions, Multiple random variables, Transformations, Sampling </a:t>
            </a:r>
            <a:r>
              <a:rPr lang="en-US" sz="2000" dirty="0" smtClean="0"/>
              <a:t>distributions</a:t>
            </a:r>
            <a:endParaRPr lang="en-US" sz="2000" dirty="0"/>
          </a:p>
          <a:p>
            <a:pPr eaLnBrk="1" hangingPunct="1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eaLnBrk="1" hangingPunct="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Mathematical Statistics (Second Semester):</a:t>
            </a:r>
          </a:p>
          <a:p>
            <a:pPr lvl="1">
              <a:lnSpc>
                <a:spcPct val="125000"/>
              </a:lnSpc>
              <a:buFont typeface="Calibri" panose="020F0502020204030204" pitchFamily="34" charset="0"/>
              <a:buChar char="−"/>
            </a:pPr>
            <a:r>
              <a:rPr lang="en-US" sz="2000" dirty="0" smtClean="0"/>
              <a:t>Order statistics, Point estimation, Evaluating estimators, Likelihood ratio </a:t>
            </a:r>
            <a:r>
              <a:rPr lang="en-US" sz="2000" dirty="0"/>
              <a:t>t</a:t>
            </a:r>
            <a:r>
              <a:rPr lang="en-US" sz="2000" dirty="0" smtClean="0"/>
              <a:t>ests, Interval estimation</a:t>
            </a:r>
          </a:p>
          <a:p>
            <a:pPr eaLnBrk="1" hangingPunct="1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630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500" b="1" dirty="0" smtClean="0"/>
              <a:t>Student Reflections</a:t>
            </a:r>
            <a:endParaRPr lang="en-US" sz="35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0883"/>
            <a:ext cx="8392510" cy="432830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“[T]he format of the class allows for everyone to contribute to class discussions and emphasizes </a:t>
            </a:r>
            <a:r>
              <a:rPr lang="en-US" sz="2400" b="1" i="1" dirty="0" smtClean="0">
                <a:solidFill>
                  <a:srgbClr val="0070C0"/>
                </a:solidFill>
              </a:rPr>
              <a:t>collaborative understanding</a:t>
            </a:r>
            <a:r>
              <a:rPr lang="en-US" sz="2400" i="1" dirty="0" smtClean="0"/>
              <a:t>, </a:t>
            </a:r>
            <a:r>
              <a:rPr lang="en-US" sz="2400" dirty="0" smtClean="0"/>
              <a:t>which I really like. So I feel that I was able to help my peers learn and vice versa </a:t>
            </a:r>
            <a:r>
              <a:rPr lang="en-US" sz="2400" b="1" i="1" dirty="0" smtClean="0">
                <a:solidFill>
                  <a:srgbClr val="0070C0"/>
                </a:solidFill>
              </a:rPr>
              <a:t>through the discussion </a:t>
            </a:r>
            <a:r>
              <a:rPr lang="en-US" sz="2400" dirty="0" smtClean="0"/>
              <a:t>in the classroom.”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r>
              <a:rPr lang="en-US" sz="2400" dirty="0" smtClean="0"/>
              <a:t>“The in class learning </a:t>
            </a:r>
            <a:r>
              <a:rPr lang="en-US" sz="2400" b="1" i="1" dirty="0" smtClean="0">
                <a:solidFill>
                  <a:srgbClr val="0070C0"/>
                </a:solidFill>
              </a:rPr>
              <a:t>activities</a:t>
            </a:r>
            <a:r>
              <a:rPr lang="en-US" sz="2400" dirty="0" smtClean="0"/>
              <a:t>…were fun and I thought they were </a:t>
            </a:r>
            <a:r>
              <a:rPr lang="en-US" sz="2400" b="1" i="1" dirty="0" smtClean="0">
                <a:solidFill>
                  <a:srgbClr val="0070C0"/>
                </a:solidFill>
              </a:rPr>
              <a:t>more productive than just lecturing </a:t>
            </a:r>
            <a:r>
              <a:rPr lang="en-US" sz="2400" dirty="0" smtClean="0"/>
              <a:t>would have been.”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400" dirty="0" smtClean="0"/>
              <a:t>“I really liked the </a:t>
            </a:r>
            <a:r>
              <a:rPr lang="en-US" sz="2400" b="1" i="1" dirty="0" smtClean="0">
                <a:solidFill>
                  <a:srgbClr val="0070C0"/>
                </a:solidFill>
              </a:rPr>
              <a:t>applet</a:t>
            </a:r>
            <a:r>
              <a:rPr lang="en-US" sz="2400" dirty="0" smtClean="0"/>
              <a:t>. It was </a:t>
            </a:r>
            <a:r>
              <a:rPr lang="en-US" sz="2400" b="1" i="1" dirty="0" smtClean="0">
                <a:solidFill>
                  <a:srgbClr val="0070C0"/>
                </a:solidFill>
              </a:rPr>
              <a:t>easy to visualize</a:t>
            </a:r>
            <a:r>
              <a:rPr lang="en-US" sz="2400" dirty="0" smtClean="0"/>
              <a:t> the relationship between power and sampling distributions.”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71658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630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500" b="1" dirty="0" smtClean="0"/>
              <a:t>Student Reflections</a:t>
            </a:r>
            <a:endParaRPr lang="en-US" sz="35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0883"/>
            <a:ext cx="8229600" cy="432830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“…we learned a lot of definitions and formulas but I thought the main idea of the class [was] how to </a:t>
            </a:r>
            <a:r>
              <a:rPr lang="en-US" sz="2400" b="1" i="1" dirty="0" smtClean="0">
                <a:solidFill>
                  <a:srgbClr val="0070C0"/>
                </a:solidFill>
              </a:rPr>
              <a:t>manipulate and use these concepts</a:t>
            </a:r>
            <a:r>
              <a:rPr lang="en-US" sz="2400" i="1" dirty="0" smtClean="0"/>
              <a:t> </a:t>
            </a:r>
            <a:r>
              <a:rPr lang="en-US" sz="2400" dirty="0" smtClean="0"/>
              <a:t>on problems that were </a:t>
            </a:r>
            <a:r>
              <a:rPr lang="en-US" sz="2400" b="1" i="1" dirty="0" smtClean="0">
                <a:solidFill>
                  <a:srgbClr val="0070C0"/>
                </a:solidFill>
              </a:rPr>
              <a:t>not simply ‘find the answer’ </a:t>
            </a:r>
            <a:r>
              <a:rPr lang="en-US" sz="2400" dirty="0" smtClean="0"/>
              <a:t>type of questions.”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r>
              <a:rPr lang="en-US" sz="2400" dirty="0" smtClean="0"/>
              <a:t>“Seeing </a:t>
            </a:r>
            <a:r>
              <a:rPr lang="en-US" sz="2400" b="1" i="1" dirty="0" smtClean="0">
                <a:solidFill>
                  <a:srgbClr val="0070C0"/>
                </a:solidFill>
              </a:rPr>
              <a:t>how all the ideas tied together </a:t>
            </a:r>
            <a:r>
              <a:rPr lang="en-US" sz="2400" dirty="0" smtClean="0"/>
              <a:t>and related to one another also was really fascinating and beneficial because [it] </a:t>
            </a:r>
            <a:r>
              <a:rPr lang="en-US" sz="2400" b="1" i="1" dirty="0" smtClean="0">
                <a:solidFill>
                  <a:srgbClr val="0070C0"/>
                </a:solidFill>
              </a:rPr>
              <a:t>put the entire course sequence into perspective</a:t>
            </a:r>
            <a:r>
              <a:rPr lang="en-US" sz="2400" dirty="0" smtClean="0"/>
              <a:t>.”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71268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630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500" b="1" dirty="0" smtClean="0"/>
              <a:t>Instructor Reflections</a:t>
            </a:r>
            <a:endParaRPr lang="en-US" sz="35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0883"/>
            <a:ext cx="8339959" cy="56388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Moves beyond “canned formulas” to encourage real statistical thinking and understanding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200" dirty="0" smtClean="0"/>
              <a:t>Allows students to demonstrate deeper understanding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200" dirty="0" smtClean="0"/>
              <a:t>Little to no change to course content is required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200" dirty="0" smtClean="0"/>
              <a:t>Start small and adapt existing materials</a:t>
            </a:r>
          </a:p>
          <a:p>
            <a:pPr lvl="1"/>
            <a:r>
              <a:rPr lang="en-US" sz="2000" dirty="0" smtClean="0"/>
              <a:t>Communicate purpose, goals of changes with students – opportunities for problem solving, creativity, exploration, connections, etc.</a:t>
            </a:r>
          </a:p>
          <a:p>
            <a:pPr marL="457200" lvl="1" indent="0">
              <a:buNone/>
            </a:pPr>
            <a:endParaRPr lang="en-US" sz="1000" dirty="0" smtClean="0"/>
          </a:p>
          <a:p>
            <a:r>
              <a:rPr lang="en-US" sz="2200" dirty="0" smtClean="0"/>
              <a:t>Can easily adapt approaches and assessments for other courses</a:t>
            </a:r>
          </a:p>
        </p:txBody>
      </p:sp>
    </p:spTree>
    <p:extLst>
      <p:ext uri="{BB962C8B-B14F-4D97-AF65-F5344CB8AC3E}">
        <p14:creationId xmlns:p14="http://schemas.microsoft.com/office/powerpoint/2010/main" val="151248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630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500" b="1" dirty="0"/>
              <a:t>Contact </a:t>
            </a:r>
            <a:r>
              <a:rPr lang="en-US" sz="3500" b="1" dirty="0" smtClean="0"/>
              <a:t>Information and Collaborators</a:t>
            </a:r>
            <a:endParaRPr lang="en-US" sz="35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0883"/>
            <a:ext cx="8416344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Jennifer L. </a:t>
            </a:r>
            <a:r>
              <a:rPr lang="en-US" sz="2400" dirty="0" smtClean="0"/>
              <a:t>Green, </a:t>
            </a:r>
            <a:r>
              <a:rPr lang="en-US" sz="2400" dirty="0" smtClean="0">
                <a:hlinkClick r:id="rId3"/>
              </a:rPr>
              <a:t>jgreen@montana.edu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000" dirty="0" smtClean="0"/>
              <a:t>Associate Professor of Statistics, Montana State University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400" dirty="0" smtClean="0"/>
              <a:t>Erin E. Blankenship, </a:t>
            </a:r>
            <a:r>
              <a:rPr lang="en-US" sz="2400" dirty="0" smtClean="0">
                <a:hlinkClick r:id="rId4"/>
              </a:rPr>
              <a:t>erin.Blankenship@unl.edu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000" dirty="0" smtClean="0"/>
              <a:t>Professor of Statistics, University of Nebraska-Lincoln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400" dirty="0" smtClean="0"/>
              <a:t>Christian </a:t>
            </a:r>
            <a:r>
              <a:rPr lang="en-US" sz="2400" smtClean="0"/>
              <a:t>A. Stratton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000" dirty="0" smtClean="0"/>
              <a:t>Ph.D. Student, Montana State University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179" y="1810406"/>
            <a:ext cx="1528203" cy="1910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37" y="3950182"/>
            <a:ext cx="1875328" cy="182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4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630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500" b="1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618483" cy="4635062"/>
          </a:xfrm>
        </p:spPr>
        <p:txBody>
          <a:bodyPr>
            <a:noAutofit/>
          </a:bodyPr>
          <a:lstStyle/>
          <a:p>
            <a:pPr marL="344488" indent="-284163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550" dirty="0"/>
              <a:t>ASA (2014). </a:t>
            </a:r>
            <a:r>
              <a:rPr lang="en-US" sz="1550" i="1" dirty="0"/>
              <a:t>2014 Curriculum Guidelines for Undergraduate Programs in Statistical </a:t>
            </a:r>
            <a:r>
              <a:rPr lang="en-US" sz="1550" i="1" dirty="0" err="1"/>
              <a:t>Sci</a:t>
            </a:r>
            <a:r>
              <a:rPr lang="it-IT" sz="1550" i="1" dirty="0"/>
              <a:t>ence</a:t>
            </a:r>
            <a:r>
              <a:rPr lang="it-IT" sz="1550" dirty="0"/>
              <a:t>. Alexandria, VA: American Statistical Association. </a:t>
            </a:r>
            <a:r>
              <a:rPr lang="en-US" sz="1550" i="1" dirty="0" smtClean="0">
                <a:hlinkClick r:id="rId3"/>
              </a:rPr>
              <a:t>http</a:t>
            </a:r>
            <a:r>
              <a:rPr lang="en-US" sz="1550" i="1" dirty="0">
                <a:hlinkClick r:id="rId3"/>
              </a:rPr>
              <a:t>://www.amstat.org/education/curriculumguidelines.cfm</a:t>
            </a:r>
            <a:r>
              <a:rPr lang="en-US" sz="1550" dirty="0"/>
              <a:t>.</a:t>
            </a:r>
          </a:p>
          <a:p>
            <a:pPr marL="344488" indent="-284163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550" dirty="0" err="1"/>
              <a:t>Buttrey</a:t>
            </a:r>
            <a:r>
              <a:rPr lang="en-US" sz="1550" dirty="0"/>
              <a:t>, S. E., Nolan, D., &amp; Temple Lang, D. (2001). Computing in the mathematical statistics course. In </a:t>
            </a:r>
            <a:r>
              <a:rPr lang="en-US" sz="1550" i="1" dirty="0"/>
              <a:t>Proceedings of the 2001 Joint Statistics Meetings</a:t>
            </a:r>
            <a:r>
              <a:rPr lang="en-US" sz="1550" dirty="0"/>
              <a:t>, Alexandria, VA. American Statistical Association. Available at </a:t>
            </a:r>
            <a:r>
              <a:rPr lang="en-US" sz="1550" i="1" dirty="0">
                <a:hlinkClick r:id="rId4"/>
              </a:rPr>
              <a:t>http://www.amstat.org/sections/srms/proceedings/y2001/proceed/00113.pdf</a:t>
            </a:r>
            <a:r>
              <a:rPr lang="en-US" sz="1550" dirty="0"/>
              <a:t>.</a:t>
            </a:r>
          </a:p>
          <a:p>
            <a:pPr marL="344488" indent="-284163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550" dirty="0" err="1"/>
              <a:t>Erotokritou</a:t>
            </a:r>
            <a:r>
              <a:rPr lang="en-US" sz="1550" dirty="0"/>
              <a:t>-Mulligan, I., </a:t>
            </a:r>
            <a:r>
              <a:rPr lang="en-US" sz="1550" dirty="0" err="1"/>
              <a:t>Sonksen</a:t>
            </a:r>
            <a:r>
              <a:rPr lang="en-US" sz="1550" dirty="0"/>
              <a:t>, P., &amp; Holt, R. (2011). Beyond reasonable doubt: catching the drug cheats at the London Olympics. </a:t>
            </a:r>
            <a:r>
              <a:rPr lang="en-US" sz="1550" i="1" dirty="0"/>
              <a:t>Significance, 8</a:t>
            </a:r>
            <a:r>
              <a:rPr lang="en-US" sz="1550" dirty="0"/>
              <a:t>(1), p. 5-9.</a:t>
            </a:r>
          </a:p>
          <a:p>
            <a:pPr marL="344488" indent="-284163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550" dirty="0"/>
              <a:t>Friedman, J. H. (</a:t>
            </a:r>
            <a:r>
              <a:rPr lang="en-US" sz="1550" dirty="0" smtClean="0"/>
              <a:t>2001). The role </a:t>
            </a:r>
            <a:r>
              <a:rPr lang="en-US" sz="1550" dirty="0"/>
              <a:t>of </a:t>
            </a:r>
            <a:r>
              <a:rPr lang="en-US" sz="1550" dirty="0" smtClean="0"/>
              <a:t>statistics </a:t>
            </a:r>
            <a:r>
              <a:rPr lang="en-US" sz="1550" dirty="0"/>
              <a:t>in the </a:t>
            </a:r>
            <a:r>
              <a:rPr lang="en-US" sz="1550" dirty="0" smtClean="0"/>
              <a:t>data revolution? </a:t>
            </a:r>
            <a:r>
              <a:rPr lang="en-US" sz="1550" i="1" dirty="0"/>
              <a:t>International Statistical Review</a:t>
            </a:r>
            <a:r>
              <a:rPr lang="en-US" sz="1550" dirty="0"/>
              <a:t>, </a:t>
            </a:r>
            <a:r>
              <a:rPr lang="en-US" sz="1550" i="1" dirty="0" smtClean="0"/>
              <a:t>69(1), </a:t>
            </a:r>
            <a:r>
              <a:rPr lang="en-US" sz="1550" dirty="0" smtClean="0"/>
              <a:t>5–10.</a:t>
            </a:r>
          </a:p>
          <a:p>
            <a:pPr marL="344488" indent="-284163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550" dirty="0" smtClean="0"/>
              <a:t>GAISE </a:t>
            </a:r>
            <a:r>
              <a:rPr lang="en-US" sz="1550" dirty="0"/>
              <a:t>College Report ASA Revision </a:t>
            </a:r>
            <a:r>
              <a:rPr lang="en-US" sz="1550" dirty="0" smtClean="0"/>
              <a:t>Committee. (2016). </a:t>
            </a:r>
            <a:r>
              <a:rPr lang="en-US" sz="1550" i="1" dirty="0" smtClean="0"/>
              <a:t>Guidelines </a:t>
            </a:r>
            <a:r>
              <a:rPr lang="en-US" sz="1550" i="1" dirty="0"/>
              <a:t>for Assessment and Instruction in Statistics Education College Report </a:t>
            </a:r>
            <a:r>
              <a:rPr lang="en-US" sz="1550" i="1" dirty="0" smtClean="0"/>
              <a:t>2016</a:t>
            </a:r>
            <a:r>
              <a:rPr lang="en-US" sz="1550" i="1" dirty="0"/>
              <a:t>.</a:t>
            </a:r>
            <a:r>
              <a:rPr lang="en-US" sz="1550" i="1" dirty="0" smtClean="0"/>
              <a:t> </a:t>
            </a:r>
            <a:r>
              <a:rPr lang="en-US" sz="1550" dirty="0">
                <a:hlinkClick r:id="rId5"/>
              </a:rPr>
              <a:t>http://</a:t>
            </a:r>
            <a:r>
              <a:rPr lang="en-US" sz="1550" dirty="0" smtClean="0">
                <a:hlinkClick r:id="rId5"/>
              </a:rPr>
              <a:t>www.amstat.org/education/gaise</a:t>
            </a:r>
            <a:r>
              <a:rPr lang="en-US" sz="1550" dirty="0" smtClean="0"/>
              <a:t> </a:t>
            </a:r>
            <a:endParaRPr lang="en-US" sz="1550" dirty="0"/>
          </a:p>
          <a:p>
            <a:pPr marL="344488" indent="-284163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550" dirty="0" err="1"/>
              <a:t>Gastwirth</a:t>
            </a:r>
            <a:r>
              <a:rPr lang="en-US" sz="1550" dirty="0"/>
              <a:t>, J., &amp; Johnson, W. (2011). Dare you buy a Henry Moore on eBay? </a:t>
            </a:r>
            <a:r>
              <a:rPr lang="en-US" sz="1550" i="1" dirty="0"/>
              <a:t>Significance, 8</a:t>
            </a:r>
            <a:r>
              <a:rPr lang="en-US" sz="1550" dirty="0"/>
              <a:t>(1), p. 10-14</a:t>
            </a:r>
            <a:r>
              <a:rPr lang="en-US" sz="1550" dirty="0" smtClean="0"/>
              <a:t>.</a:t>
            </a:r>
          </a:p>
          <a:p>
            <a:pPr marL="344488" indent="-284163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550" dirty="0" err="1" smtClean="0"/>
              <a:t>Gelman</a:t>
            </a:r>
            <a:r>
              <a:rPr lang="en-US" sz="1550" dirty="0" smtClean="0"/>
              <a:t>, A., &amp; Nolan, D. (2002). </a:t>
            </a:r>
            <a:r>
              <a:rPr lang="en-US" sz="1550" i="1" dirty="0" smtClean="0"/>
              <a:t>Teaching statistics: A bag of tricks</a:t>
            </a:r>
            <a:r>
              <a:rPr lang="en-US" sz="1550" dirty="0" smtClean="0"/>
              <a:t>. New York: Oxford University Press. </a:t>
            </a:r>
          </a:p>
          <a:p>
            <a:pPr marL="344488" indent="-284163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550" dirty="0" smtClean="0"/>
              <a:t>Green, J. L., &amp; Blankenship, E. E. (2015). Fostering conceptual understanding in mathematical Statistics. </a:t>
            </a:r>
            <a:r>
              <a:rPr lang="en-US" sz="1550" i="1" dirty="0" smtClean="0"/>
              <a:t>The American Statistician, 69</a:t>
            </a:r>
            <a:r>
              <a:rPr lang="en-US" sz="1550" dirty="0" smtClean="0"/>
              <a:t>(4), 315–325. </a:t>
            </a:r>
          </a:p>
        </p:txBody>
      </p:sp>
    </p:spTree>
    <p:extLst>
      <p:ext uri="{BB962C8B-B14F-4D97-AF65-F5344CB8AC3E}">
        <p14:creationId xmlns:p14="http://schemas.microsoft.com/office/powerpoint/2010/main" val="410183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630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500" b="1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618483" cy="4635062"/>
          </a:xfrm>
        </p:spPr>
        <p:txBody>
          <a:bodyPr>
            <a:noAutofit/>
          </a:bodyPr>
          <a:lstStyle/>
          <a:p>
            <a:pPr marL="344488" indent="-284163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550" dirty="0" smtClean="0"/>
              <a:t>Green, J. L., &amp; Broatch, J. </a:t>
            </a:r>
            <a:r>
              <a:rPr lang="en-US" sz="1550" i="1" dirty="0" smtClean="0"/>
              <a:t>Making changes with technology in mathematical statistics. </a:t>
            </a:r>
            <a:r>
              <a:rPr lang="en-US" sz="1550" dirty="0" smtClean="0"/>
              <a:t>Poster at the Electronic Conference on Teaching Statistics, May, 2016. </a:t>
            </a:r>
            <a:r>
              <a:rPr lang="en-US" sz="1550" i="1" dirty="0" smtClean="0">
                <a:hlinkClick r:id="rId3"/>
              </a:rPr>
              <a:t>https://www.causeweb.org/cause/ecots/ecots16/posters/c/5</a:t>
            </a:r>
            <a:endParaRPr lang="en-US" sz="1550" dirty="0" smtClean="0"/>
          </a:p>
          <a:p>
            <a:pPr marL="344488" indent="-284163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550" dirty="0" smtClean="0"/>
              <a:t>Horton</a:t>
            </a:r>
            <a:r>
              <a:rPr lang="en-US" sz="1550" dirty="0"/>
              <a:t>, N. J., Brown, E. R., &amp; Qian, L. (2004). Use of R as a toolbox for mathematical statistics exploration. </a:t>
            </a:r>
            <a:r>
              <a:rPr lang="en-US" sz="1550" i="1" dirty="0"/>
              <a:t>The American Statistician, 58</a:t>
            </a:r>
            <a:r>
              <a:rPr lang="en-US" sz="1550" dirty="0"/>
              <a:t>(4), 343-357.</a:t>
            </a:r>
          </a:p>
          <a:p>
            <a:pPr marL="344488" indent="-284163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550" dirty="0"/>
              <a:t>Nolan, D., &amp; Temple Lang, D. (2003). Case studies and computing: Broadening the scope of statistical education. In </a:t>
            </a:r>
            <a:r>
              <a:rPr lang="en-US" sz="1550" i="1" dirty="0"/>
              <a:t>Proceedings of the 2003 International Statistical Institute Meeting</a:t>
            </a:r>
            <a:r>
              <a:rPr lang="en-US" sz="1550" dirty="0"/>
              <a:t>. International Statistical Institute. Available at </a:t>
            </a:r>
            <a:r>
              <a:rPr lang="en-US" sz="1550" dirty="0">
                <a:hlinkClick r:id="rId4"/>
              </a:rPr>
              <a:t>http://iase-web.org/documents/papers/isi54/3735.pdf</a:t>
            </a:r>
            <a:r>
              <a:rPr lang="en-US" sz="1550" dirty="0"/>
              <a:t>.</a:t>
            </a:r>
          </a:p>
          <a:p>
            <a:pPr marL="344488" indent="-284163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550" dirty="0" err="1" smtClean="0"/>
              <a:t>Scheaffer</a:t>
            </a:r>
            <a:r>
              <a:rPr lang="en-US" sz="1550" dirty="0" smtClean="0"/>
              <a:t>, R. L., Watkins, A., </a:t>
            </a:r>
            <a:r>
              <a:rPr lang="en-US" sz="1550" dirty="0" err="1" smtClean="0"/>
              <a:t>Witmer</a:t>
            </a:r>
            <a:r>
              <a:rPr lang="en-US" sz="1550" dirty="0" smtClean="0"/>
              <a:t>, J., &amp; </a:t>
            </a:r>
            <a:r>
              <a:rPr lang="en-US" sz="1550" dirty="0" err="1" smtClean="0"/>
              <a:t>Gnanadesikan</a:t>
            </a:r>
            <a:r>
              <a:rPr lang="en-US" sz="1550" dirty="0" smtClean="0"/>
              <a:t>, M. (2004). </a:t>
            </a:r>
            <a:r>
              <a:rPr lang="en-US" sz="1550" i="1" dirty="0" smtClean="0"/>
              <a:t>Activity-based statistics </a:t>
            </a:r>
            <a:r>
              <a:rPr lang="en-US" sz="1550" dirty="0" smtClean="0"/>
              <a:t>(2</a:t>
            </a:r>
            <a:r>
              <a:rPr lang="en-US" sz="1550" baseline="30000" dirty="0" smtClean="0"/>
              <a:t>nd</a:t>
            </a:r>
            <a:r>
              <a:rPr lang="en-US" sz="1550" dirty="0" smtClean="0"/>
              <a:t> ed.). T. Erickson </a:t>
            </a:r>
            <a:r>
              <a:rPr lang="en-US" sz="1550" dirty="0"/>
              <a:t>(Ed.). </a:t>
            </a:r>
            <a:r>
              <a:rPr lang="en-US" sz="1550" dirty="0" smtClean="0"/>
              <a:t>Emeryville, CA: Key College Publishing. </a:t>
            </a:r>
          </a:p>
          <a:p>
            <a:pPr marL="344488" indent="-284163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550" dirty="0" smtClean="0"/>
              <a:t>Stratton, C. A., &amp; </a:t>
            </a:r>
            <a:r>
              <a:rPr lang="en-US" sz="1550" dirty="0"/>
              <a:t>Green, J. L. </a:t>
            </a:r>
            <a:r>
              <a:rPr lang="en-US" sz="1550" i="1" dirty="0"/>
              <a:t>The power of technology: A Shiny applet assisted approach to teaching statistical </a:t>
            </a:r>
            <a:r>
              <a:rPr lang="en-US" sz="1550" i="1" dirty="0" smtClean="0"/>
              <a:t>power. </a:t>
            </a:r>
            <a:r>
              <a:rPr lang="en-US" sz="1550" dirty="0"/>
              <a:t>Poster </a:t>
            </a:r>
            <a:r>
              <a:rPr lang="en-US" sz="1550" dirty="0" smtClean="0"/>
              <a:t>at </a:t>
            </a:r>
            <a:r>
              <a:rPr lang="en-US" sz="1550" dirty="0"/>
              <a:t>the Electronic Conference on Teaching Statistics, May, 2018. </a:t>
            </a:r>
            <a:r>
              <a:rPr lang="en-US" sz="1550" dirty="0">
                <a:hlinkClick r:id="rId5"/>
              </a:rPr>
              <a:t>https://www.causeweb.org/cause/ecots/ecots18/posters/2-08</a:t>
            </a:r>
            <a:r>
              <a:rPr lang="en-US" sz="1550" dirty="0"/>
              <a:t> </a:t>
            </a:r>
            <a:endParaRPr lang="en-US" sz="1550" dirty="0" smtClean="0"/>
          </a:p>
          <a:p>
            <a:pPr marL="344488" indent="-284163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550" dirty="0" err="1"/>
              <a:t>Wainer</a:t>
            </a:r>
            <a:r>
              <a:rPr lang="en-US" sz="1550" dirty="0"/>
              <a:t>, H. and Feinberg, R. (2015). For want of a nail: Why unnecessarily long tests may be impeding the progress of Western </a:t>
            </a:r>
            <a:r>
              <a:rPr lang="en-US" sz="1550" dirty="0" err="1"/>
              <a:t>civilisation</a:t>
            </a:r>
            <a:r>
              <a:rPr lang="en-US" sz="1550" dirty="0"/>
              <a:t>. </a:t>
            </a:r>
            <a:r>
              <a:rPr lang="en-US" sz="1550" i="1" dirty="0"/>
              <a:t>Significance, 12</a:t>
            </a:r>
            <a:r>
              <a:rPr lang="en-US" sz="1550" dirty="0"/>
              <a:t>(1), p. 16-21.</a:t>
            </a:r>
          </a:p>
          <a:p>
            <a:pPr marL="344488" indent="-284163">
              <a:spcBef>
                <a:spcPts val="500"/>
              </a:spcBef>
              <a:spcAft>
                <a:spcPts val="500"/>
              </a:spcAft>
              <a:buNone/>
            </a:pP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37261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76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Course Instruction</a:t>
            </a:r>
            <a:endParaRPr lang="en-US" altLang="en-US" sz="3500" b="1" dirty="0"/>
          </a:p>
        </p:txBody>
      </p:sp>
      <p:sp>
        <p:nvSpPr>
          <p:cNvPr id="4099" name="Content Placeholder 5"/>
          <p:cNvSpPr>
            <a:spLocks noGrp="1"/>
          </p:cNvSpPr>
          <p:nvPr>
            <p:ph idx="1"/>
          </p:nvPr>
        </p:nvSpPr>
        <p:spPr>
          <a:xfrm>
            <a:off x="457200" y="1706339"/>
            <a:ext cx="8018207" cy="4525963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25000"/>
              </a:lnSpc>
              <a:buNone/>
            </a:pPr>
            <a:r>
              <a:rPr lang="en-US" sz="2600" dirty="0" smtClean="0"/>
              <a:t>How do you think </a:t>
            </a:r>
            <a:r>
              <a:rPr lang="en-US" sz="2600" smtClean="0"/>
              <a:t>these </a:t>
            </a:r>
            <a:r>
              <a:rPr lang="en-US" sz="2600" smtClean="0"/>
              <a:t>topics are </a:t>
            </a:r>
            <a:r>
              <a:rPr lang="en-US" sz="2600" i="1" dirty="0" smtClean="0"/>
              <a:t>typically</a:t>
            </a:r>
            <a:r>
              <a:rPr lang="en-US" sz="2600" dirty="0" smtClean="0"/>
              <a:t> taught? </a:t>
            </a:r>
          </a:p>
          <a:p>
            <a:pPr marL="0" indent="0" algn="ctr" eaLnBrk="1" hangingPunct="1">
              <a:lnSpc>
                <a:spcPct val="125000"/>
              </a:lnSpc>
              <a:buNone/>
            </a:pPr>
            <a:endParaRPr lang="en-US" sz="1000" dirty="0" smtClean="0"/>
          </a:p>
          <a:p>
            <a:pPr marL="0" indent="0" algn="ctr" eaLnBrk="1" hangingPunct="1">
              <a:lnSpc>
                <a:spcPct val="125000"/>
              </a:lnSpc>
              <a:buNone/>
            </a:pPr>
            <a:r>
              <a:rPr lang="en-US" sz="2600" dirty="0" smtClean="0"/>
              <a:t>How do you think these topics </a:t>
            </a:r>
            <a:r>
              <a:rPr lang="en-US" sz="2600" i="1" dirty="0" smtClean="0"/>
              <a:t>should</a:t>
            </a:r>
            <a:r>
              <a:rPr lang="en-US" sz="2600" dirty="0" smtClean="0"/>
              <a:t> be taught? Why?</a:t>
            </a:r>
          </a:p>
        </p:txBody>
      </p:sp>
    </p:spTree>
    <p:extLst>
      <p:ext uri="{BB962C8B-B14F-4D97-AF65-F5344CB8AC3E}">
        <p14:creationId xmlns:p14="http://schemas.microsoft.com/office/powerpoint/2010/main" val="34898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76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>
                <a:solidFill>
                  <a:srgbClr val="0070C0"/>
                </a:solidFill>
              </a:rPr>
              <a:t>Mathematic</a:t>
            </a:r>
            <a:r>
              <a:rPr lang="en-US" altLang="en-US" sz="3500" b="1" dirty="0" smtClean="0"/>
              <a:t>al Statistics</a:t>
            </a:r>
            <a:endParaRPr lang="en-US" altLang="en-US" sz="3500" b="1" dirty="0"/>
          </a:p>
        </p:txBody>
      </p:sp>
      <p:sp>
        <p:nvSpPr>
          <p:cNvPr id="4099" name="Content Placeholder 5"/>
          <p:cNvSpPr>
            <a:spLocks noGrp="1"/>
          </p:cNvSpPr>
          <p:nvPr>
            <p:ph idx="1"/>
          </p:nvPr>
        </p:nvSpPr>
        <p:spPr>
          <a:xfrm>
            <a:off x="305844" y="1492176"/>
            <a:ext cx="8018207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/>
              <a:t>“moderate our romance with mathematics</a:t>
            </a:r>
            <a:r>
              <a:rPr lang="en-US" dirty="0" smtClean="0"/>
              <a:t>”</a:t>
            </a:r>
          </a:p>
          <a:p>
            <a:pPr marL="0" indent="0" algn="r">
              <a:buNone/>
            </a:pPr>
            <a:r>
              <a:rPr lang="en-US" dirty="0" smtClean="0"/>
              <a:t> </a:t>
            </a:r>
            <a:r>
              <a:rPr lang="en-US" sz="2800" dirty="0"/>
              <a:t>(Friedman, 2001, p. 9</a:t>
            </a:r>
            <a:r>
              <a:rPr lang="en-US" sz="2800" dirty="0" smtClean="0"/>
              <a:t>)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6" name="Picture 8" descr="File:Broken heart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10" y="2917861"/>
            <a:ext cx="3611383" cy="295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6840" y="3812250"/>
            <a:ext cx="142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Mathematics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33958" y="3704506"/>
            <a:ext cx="1238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Empirical 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0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76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Undergraduate Statistics Programs</a:t>
            </a:r>
            <a:endParaRPr lang="en-US" altLang="en-US" sz="3500" b="1" dirty="0"/>
          </a:p>
        </p:txBody>
      </p:sp>
      <p:sp>
        <p:nvSpPr>
          <p:cNvPr id="4099" name="Content Placeholder 5"/>
          <p:cNvSpPr>
            <a:spLocks noGrp="1"/>
          </p:cNvSpPr>
          <p:nvPr>
            <p:ph idx="1"/>
          </p:nvPr>
        </p:nvSpPr>
        <p:spPr>
          <a:xfrm>
            <a:off x="457199" y="1548684"/>
            <a:ext cx="8229601" cy="4525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5000"/>
              </a:lnSpc>
              <a:spcBef>
                <a:spcPts val="24"/>
              </a:spcBef>
              <a:buNone/>
            </a:pPr>
            <a:r>
              <a:rPr lang="en-US" sz="2600" dirty="0" smtClean="0"/>
              <a:t>Students need opportunities to “develop </a:t>
            </a:r>
            <a:r>
              <a:rPr lang="en-US" sz="2600" b="1" dirty="0" smtClean="0">
                <a:solidFill>
                  <a:srgbClr val="0070C0"/>
                </a:solidFill>
              </a:rPr>
              <a:t>flexible problem-solving</a:t>
            </a:r>
            <a:r>
              <a:rPr lang="en-US" sz="2600" dirty="0" smtClean="0"/>
              <a:t> </a:t>
            </a:r>
            <a:r>
              <a:rPr lang="en-US" sz="2600" b="1" dirty="0" smtClean="0">
                <a:solidFill>
                  <a:srgbClr val="0070C0"/>
                </a:solidFill>
              </a:rPr>
              <a:t>skills</a:t>
            </a:r>
            <a:r>
              <a:rPr lang="en-US" sz="2600" dirty="0" smtClean="0"/>
              <a:t>;…[</a:t>
            </a:r>
            <a:r>
              <a:rPr lang="en-US" sz="2600" b="1" dirty="0" smtClean="0">
                <a:solidFill>
                  <a:srgbClr val="0070C0"/>
                </a:solidFill>
              </a:rPr>
              <a:t>synthesize</a:t>
            </a:r>
            <a:r>
              <a:rPr lang="en-US" sz="2600" dirty="0" smtClean="0"/>
              <a:t>] theory, methods, computation, and applications;…</a:t>
            </a:r>
            <a:r>
              <a:rPr lang="en-US" sz="2600" b="1" dirty="0" smtClean="0">
                <a:solidFill>
                  <a:srgbClr val="0070C0"/>
                </a:solidFill>
              </a:rPr>
              <a:t>work in teams</a:t>
            </a:r>
            <a:r>
              <a:rPr lang="en-US" sz="2600" dirty="0" smtClean="0"/>
              <a:t>;…[and] refine </a:t>
            </a:r>
            <a:r>
              <a:rPr lang="en-US" sz="2600" b="1" dirty="0" smtClean="0">
                <a:solidFill>
                  <a:srgbClr val="0070C0"/>
                </a:solidFill>
              </a:rPr>
              <a:t>communication</a:t>
            </a:r>
            <a:r>
              <a:rPr lang="en-US" sz="2600" dirty="0" smtClean="0"/>
              <a:t> </a:t>
            </a:r>
            <a:r>
              <a:rPr lang="en-US" sz="2600" b="1" dirty="0" smtClean="0">
                <a:solidFill>
                  <a:srgbClr val="0070C0"/>
                </a:solidFill>
              </a:rPr>
              <a:t>skills</a:t>
            </a:r>
            <a:r>
              <a:rPr lang="en-US" sz="2600" dirty="0" smtClean="0"/>
              <a:t>.”</a:t>
            </a:r>
            <a:endParaRPr lang="en-US" sz="2600" dirty="0"/>
          </a:p>
          <a:p>
            <a:pPr marL="0" indent="0" algn="ctr" eaLnBrk="1" hangingPunct="1">
              <a:buNone/>
            </a:pPr>
            <a:endParaRPr lang="en-US" sz="2600" dirty="0" smtClean="0"/>
          </a:p>
          <a:p>
            <a:pPr marL="0" indent="0" algn="r" eaLnBrk="1" hangingPunct="1">
              <a:buNone/>
            </a:pPr>
            <a:r>
              <a:rPr lang="en-US" sz="2000" dirty="0" smtClean="0"/>
              <a:t>-- American Statistical Association, </a:t>
            </a:r>
            <a:endParaRPr lang="en-US" sz="2000" dirty="0"/>
          </a:p>
          <a:p>
            <a:pPr marL="0" indent="0" algn="r" eaLnBrk="1" hangingPunct="1">
              <a:buNone/>
            </a:pPr>
            <a:r>
              <a:rPr lang="en-US" sz="2000" i="1" dirty="0" smtClean="0"/>
              <a:t>2014 </a:t>
            </a:r>
            <a:r>
              <a:rPr lang="en-US" sz="2000" i="1" dirty="0"/>
              <a:t>Curriculum Guidelines for Undergraduate Programs in Statistical Science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17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76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GAISE Recommendations (2016</a:t>
            </a:r>
            <a:r>
              <a:rPr lang="en-US" altLang="en-US" sz="3500" b="1" dirty="0"/>
              <a:t>) </a:t>
            </a:r>
          </a:p>
        </p:txBody>
      </p:sp>
      <p:sp>
        <p:nvSpPr>
          <p:cNvPr id="4099" name="Content Placeholder 5"/>
          <p:cNvSpPr>
            <a:spLocks noGrp="1"/>
          </p:cNvSpPr>
          <p:nvPr>
            <p:ph idx="1"/>
          </p:nvPr>
        </p:nvSpPr>
        <p:spPr>
          <a:xfrm>
            <a:off x="501000" y="1548684"/>
            <a:ext cx="8018207" cy="4525963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en-US" sz="2400" dirty="0" smtClean="0"/>
              <a:t>Teach </a:t>
            </a:r>
            <a:r>
              <a:rPr lang="en-US" sz="2400" dirty="0"/>
              <a:t>statistical </a:t>
            </a:r>
            <a:r>
              <a:rPr lang="en-US" sz="2400" dirty="0" smtClean="0"/>
              <a:t>thinking</a:t>
            </a:r>
          </a:p>
          <a:p>
            <a:pPr marL="457200" indent="-457200">
              <a:buAutoNum type="arabicParenR"/>
            </a:pPr>
            <a:r>
              <a:rPr lang="en-US" sz="2400" dirty="0" smtClean="0"/>
              <a:t>Focus </a:t>
            </a:r>
            <a:r>
              <a:rPr lang="en-US" sz="2400" dirty="0"/>
              <a:t>on conceptual </a:t>
            </a:r>
            <a:r>
              <a:rPr lang="en-US" sz="2400" dirty="0" smtClean="0"/>
              <a:t>understanding </a:t>
            </a:r>
          </a:p>
          <a:p>
            <a:pPr marL="457200" indent="-457200">
              <a:buAutoNum type="arabicParenR"/>
            </a:pPr>
            <a:r>
              <a:rPr lang="en-US" sz="2400" dirty="0" smtClean="0"/>
              <a:t>Integrate </a:t>
            </a:r>
            <a:r>
              <a:rPr lang="en-US" sz="2400" dirty="0"/>
              <a:t>real data with a context and </a:t>
            </a:r>
            <a:r>
              <a:rPr lang="en-US" sz="2400" dirty="0" smtClean="0"/>
              <a:t>purpose </a:t>
            </a:r>
          </a:p>
          <a:p>
            <a:pPr marL="457200" indent="-457200">
              <a:buAutoNum type="arabicParenR"/>
            </a:pPr>
            <a:r>
              <a:rPr lang="en-US" sz="2400" dirty="0" smtClean="0"/>
              <a:t>Foster </a:t>
            </a:r>
            <a:r>
              <a:rPr lang="en-US" sz="2400" dirty="0"/>
              <a:t>active </a:t>
            </a:r>
            <a:r>
              <a:rPr lang="en-US" sz="2400" dirty="0" smtClean="0"/>
              <a:t>learning </a:t>
            </a:r>
          </a:p>
          <a:p>
            <a:pPr marL="457200" indent="-457200">
              <a:buAutoNum type="arabicParenR"/>
            </a:pPr>
            <a:r>
              <a:rPr lang="en-US" sz="2400" dirty="0" smtClean="0"/>
              <a:t>Use </a:t>
            </a:r>
            <a:r>
              <a:rPr lang="en-US" sz="2400" dirty="0"/>
              <a:t>technology to explore concepts and analyze </a:t>
            </a:r>
            <a:r>
              <a:rPr lang="en-US" sz="2400" dirty="0" smtClean="0"/>
              <a:t>data</a:t>
            </a:r>
          </a:p>
          <a:p>
            <a:pPr marL="457200" indent="-457200">
              <a:buAutoNum type="arabicParenR"/>
            </a:pPr>
            <a:r>
              <a:rPr lang="en-US" sz="2400" dirty="0" smtClean="0"/>
              <a:t>Use </a:t>
            </a:r>
            <a:r>
              <a:rPr lang="en-US" sz="2400" dirty="0"/>
              <a:t>assessments to improve and evaluate student </a:t>
            </a:r>
            <a:r>
              <a:rPr lang="en-US" sz="2400" dirty="0" smtClean="0"/>
              <a:t>learning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083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Statistical Thinking: Real vs. Fake Coin Flips</a:t>
            </a:r>
            <a:endParaRPr lang="en-US" altLang="en-US" sz="3500" b="1" dirty="0"/>
          </a:p>
        </p:txBody>
      </p:sp>
      <p:sp>
        <p:nvSpPr>
          <p:cNvPr id="4099" name="Content Placeholder 5"/>
          <p:cNvSpPr>
            <a:spLocks noGrp="1"/>
          </p:cNvSpPr>
          <p:nvPr>
            <p:ph idx="1"/>
          </p:nvPr>
        </p:nvSpPr>
        <p:spPr>
          <a:xfrm>
            <a:off x="457199" y="1470024"/>
            <a:ext cx="8229601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/>
              <a:t>Does this sequence of heads (“H”) and tails (“T”) represent 100 'real' or 100 'fake' flips? How could we decide</a:t>
            </a:r>
            <a:r>
              <a:rPr lang="en-US" sz="2800" dirty="0" smtClean="0"/>
              <a:t>?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000" dirty="0" smtClean="0"/>
          </a:p>
          <a:p>
            <a:pPr marL="0" indent="0" algn="ctr">
              <a:buNone/>
            </a:pPr>
            <a:r>
              <a:rPr lang="de-DE" sz="2400" dirty="0"/>
              <a:t>H	H	T	T	H	T	H	T	H	T</a:t>
            </a:r>
          </a:p>
          <a:p>
            <a:pPr marL="0" indent="0" algn="ctr">
              <a:buNone/>
            </a:pPr>
            <a:r>
              <a:rPr lang="de-DE" sz="2400" dirty="0"/>
              <a:t>T	T	H	H	T	T	T	H	H	H</a:t>
            </a:r>
          </a:p>
          <a:p>
            <a:pPr marL="0" indent="0" algn="ctr">
              <a:buNone/>
            </a:pPr>
            <a:r>
              <a:rPr lang="de-DE" sz="2400" dirty="0"/>
              <a:t>T	H	T	T	T	H	H	H	T	H</a:t>
            </a:r>
          </a:p>
          <a:p>
            <a:pPr marL="0" indent="0" algn="ctr">
              <a:buNone/>
            </a:pPr>
            <a:r>
              <a:rPr lang="de-DE" sz="2400" dirty="0"/>
              <a:t>T	H	T	H	H	H	T	T	T	T</a:t>
            </a:r>
          </a:p>
          <a:p>
            <a:pPr marL="0" indent="0" algn="ctr">
              <a:buNone/>
            </a:pPr>
            <a:r>
              <a:rPr lang="de-DE" sz="2400" dirty="0"/>
              <a:t>H	H	H	H	T	T	T	H	T	H</a:t>
            </a:r>
          </a:p>
          <a:p>
            <a:pPr marL="0" indent="0" algn="ctr">
              <a:buNone/>
            </a:pPr>
            <a:r>
              <a:rPr lang="de-DE" sz="2400" dirty="0"/>
              <a:t>H	H	T	T	H	H	T	T	T	T</a:t>
            </a:r>
          </a:p>
          <a:p>
            <a:pPr marL="0" indent="0" algn="ctr">
              <a:buNone/>
            </a:pPr>
            <a:r>
              <a:rPr lang="de-DE" sz="2400" dirty="0"/>
              <a:t>H	H	H	T	H	T	H	T	T	T</a:t>
            </a:r>
          </a:p>
          <a:p>
            <a:pPr marL="0" indent="0" algn="ctr">
              <a:buNone/>
            </a:pPr>
            <a:r>
              <a:rPr lang="de-DE" sz="2400" dirty="0"/>
              <a:t>T	H	T	H	T	T	H	H	H	H</a:t>
            </a:r>
          </a:p>
          <a:p>
            <a:pPr marL="0" indent="0" algn="ctr">
              <a:buNone/>
            </a:pPr>
            <a:r>
              <a:rPr lang="de-DE" sz="2400" dirty="0"/>
              <a:t>T	T	H	H	H	T	T	T	H	H</a:t>
            </a:r>
          </a:p>
          <a:p>
            <a:pPr marL="0" indent="0" algn="ctr">
              <a:buNone/>
            </a:pPr>
            <a:r>
              <a:rPr lang="de-DE" sz="2400" dirty="0"/>
              <a:t>T	H	T	H	T	H	T	T	T	</a:t>
            </a:r>
            <a:r>
              <a:rPr lang="de-DE" sz="2400" dirty="0" smtClean="0"/>
              <a:t>H</a:t>
            </a:r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r">
              <a:buNone/>
            </a:pPr>
            <a:r>
              <a:rPr lang="en-US" sz="1900" dirty="0" smtClean="0"/>
              <a:t>-- Adapted from </a:t>
            </a:r>
            <a:r>
              <a:rPr lang="en-US" sz="1900" dirty="0" err="1" smtClean="0"/>
              <a:t>Gelman</a:t>
            </a:r>
            <a:r>
              <a:rPr lang="en-US" sz="1900" dirty="0" smtClean="0"/>
              <a:t> &amp; Nolan (2002)</a:t>
            </a:r>
            <a:endParaRPr lang="en-US" sz="19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1369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457200" y="4056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500" b="1" dirty="0" smtClean="0"/>
              <a:t>Statistical </a:t>
            </a:r>
            <a:r>
              <a:rPr lang="en-US" altLang="en-US" sz="3500" b="1" dirty="0"/>
              <a:t>Thinking: Real vs. Fake Coin Flips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9" y="1430640"/>
            <a:ext cx="7685597" cy="4525963"/>
          </a:xfrm>
        </p:spPr>
      </p:pic>
      <p:sp>
        <p:nvSpPr>
          <p:cNvPr id="7" name="Oval 6"/>
          <p:cNvSpPr/>
          <p:nvPr/>
        </p:nvSpPr>
        <p:spPr>
          <a:xfrm>
            <a:off x="1444970" y="5440277"/>
            <a:ext cx="180561" cy="180561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32045" y="5447312"/>
            <a:ext cx="180561" cy="180561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820398" y="5654767"/>
            <a:ext cx="0" cy="301836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535162" y="5656249"/>
            <a:ext cx="0" cy="301836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75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1_Custom Desig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B11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3011</TotalTime>
  <Words>1994</Words>
  <Application>Microsoft Office PowerPoint</Application>
  <PresentationFormat>On-screen Show (4:3)</PresentationFormat>
  <Paragraphs>245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Calibri</vt:lpstr>
      <vt:lpstr>Arial</vt:lpstr>
      <vt:lpstr>Times New Roman</vt:lpstr>
      <vt:lpstr>Cambria Math</vt:lpstr>
      <vt:lpstr>1_Custom Design</vt:lpstr>
      <vt:lpstr>GAISE-ing into Theory: Statistical Thinking in Mathematical Statistics</vt:lpstr>
      <vt:lpstr>Course Description</vt:lpstr>
      <vt:lpstr>Course Topics</vt:lpstr>
      <vt:lpstr>Course Instruction</vt:lpstr>
      <vt:lpstr>Mathematical Statistics</vt:lpstr>
      <vt:lpstr>Undergraduate Statistics Programs</vt:lpstr>
      <vt:lpstr>GAISE Recommendations (2016) </vt:lpstr>
      <vt:lpstr>Statistical Thinking: Real vs. Fake Coin Flips</vt:lpstr>
      <vt:lpstr>Statistical Thinking: Real vs. Fake Coin Flips</vt:lpstr>
      <vt:lpstr>Statistical Thinking: Real vs. Fake Coin Flips</vt:lpstr>
      <vt:lpstr>Statistical Thinking: Real vs. Fake Coin Flips</vt:lpstr>
      <vt:lpstr>Statistical Thinking: Real vs. Fake Coin Flips</vt:lpstr>
      <vt:lpstr>Conceptual Understanding: Sufficiency</vt:lpstr>
      <vt:lpstr>Real Data: Bootstrap Project</vt:lpstr>
      <vt:lpstr>Real Data: Bootstrap Project</vt:lpstr>
      <vt:lpstr>Active Learning</vt:lpstr>
      <vt:lpstr>Active Learning: Capture-Recapture</vt:lpstr>
      <vt:lpstr>Active Learning: Capture-Recapture</vt:lpstr>
      <vt:lpstr>Technology</vt:lpstr>
      <vt:lpstr>Technology: Sampling Distributions</vt:lpstr>
      <vt:lpstr>Technology: Sampling Distributions</vt:lpstr>
      <vt:lpstr>Technology: Sampling Distributions</vt:lpstr>
      <vt:lpstr>Technology: Sampling Distributions</vt:lpstr>
      <vt:lpstr>Technology: Sampling Distributions</vt:lpstr>
      <vt:lpstr>Technology: Sampling Distributions</vt:lpstr>
      <vt:lpstr>Technology: Power Shiny App</vt:lpstr>
      <vt:lpstr>Technology: Power Shiny App</vt:lpstr>
      <vt:lpstr>Assessments</vt:lpstr>
      <vt:lpstr>Assessments: Exam Question</vt:lpstr>
      <vt:lpstr>Student Reflections</vt:lpstr>
      <vt:lpstr>Student Reflections</vt:lpstr>
      <vt:lpstr>Instructor Reflections</vt:lpstr>
      <vt:lpstr>Contact Information and Collaborators</vt:lpstr>
      <vt:lpstr>References</vt:lpstr>
      <vt:lpstr>References</vt:lpstr>
    </vt:vector>
  </TitlesOfParts>
  <Company>Montana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Lambert</dc:creator>
  <cp:lastModifiedBy>Green, Jennifer</cp:lastModifiedBy>
  <cp:revision>444</cp:revision>
  <cp:lastPrinted>2017-07-14T21:28:03Z</cp:lastPrinted>
  <dcterms:created xsi:type="dcterms:W3CDTF">2012-04-26T20:02:36Z</dcterms:created>
  <dcterms:modified xsi:type="dcterms:W3CDTF">2018-06-29T17:28:13Z</dcterms:modified>
</cp:coreProperties>
</file>