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79" r:id="rId3"/>
    <p:sldId id="281" r:id="rId4"/>
    <p:sldId id="283" r:id="rId5"/>
    <p:sldId id="285" r:id="rId6"/>
    <p:sldId id="264" r:id="rId7"/>
    <p:sldId id="265" r:id="rId8"/>
    <p:sldId id="286" r:id="rId9"/>
    <p:sldId id="287" r:id="rId10"/>
    <p:sldId id="268" r:id="rId11"/>
    <p:sldId id="269" r:id="rId12"/>
    <p:sldId id="266" r:id="rId13"/>
    <p:sldId id="288" r:id="rId14"/>
    <p:sldId id="300" r:id="rId15"/>
    <p:sldId id="301" r:id="rId16"/>
    <p:sldId id="299" r:id="rId17"/>
    <p:sldId id="289" r:id="rId18"/>
    <p:sldId id="302" r:id="rId19"/>
    <p:sldId id="303" r:id="rId20"/>
    <p:sldId id="294" r:id="rId21"/>
    <p:sldId id="295" r:id="rId22"/>
    <p:sldId id="296" r:id="rId23"/>
    <p:sldId id="297" r:id="rId24"/>
    <p:sldId id="290" r:id="rId25"/>
    <p:sldId id="291" r:id="rId26"/>
    <p:sldId id="292" r:id="rId27"/>
    <p:sldId id="306" r:id="rId28"/>
    <p:sldId id="293" r:id="rId29"/>
    <p:sldId id="307" r:id="rId30"/>
    <p:sldId id="280" r:id="rId31"/>
    <p:sldId id="260" r:id="rId32"/>
    <p:sldId id="278" r:id="rId33"/>
    <p:sldId id="258" r:id="rId34"/>
    <p:sldId id="284"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8071"/>
    <a:srgbClr val="0D2C6C"/>
    <a:srgbClr val="2C13C7"/>
    <a:srgbClr val="011893"/>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7"/>
    <p:restoredTop sz="82451"/>
  </p:normalViewPr>
  <p:slideViewPr>
    <p:cSldViewPr snapToGrid="0" snapToObjects="1" showGuides="1">
      <p:cViewPr varScale="1">
        <p:scale>
          <a:sx n="65" d="100"/>
          <a:sy n="65" d="100"/>
        </p:scale>
        <p:origin x="624" y="2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B8581-1560-A446-844C-BED01B959037}" type="datetimeFigureOut">
              <a:rPr lang="en-US" smtClean="0"/>
              <a:t>6/25/18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D6BF5-6460-3A44-B052-C0BDB60987E9}" type="slidenum">
              <a:rPr lang="en-US" smtClean="0"/>
              <a:t>‹#›</a:t>
            </a:fld>
            <a:endParaRPr lang="en-US"/>
          </a:p>
        </p:txBody>
      </p:sp>
    </p:spTree>
    <p:extLst>
      <p:ext uri="{BB962C8B-B14F-4D97-AF65-F5344CB8AC3E}">
        <p14:creationId xmlns:p14="http://schemas.microsoft.com/office/powerpoint/2010/main" val="477540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ideas” =</a:t>
            </a:r>
          </a:p>
          <a:p>
            <a:pPr marL="171450" indent="-171450">
              <a:buFontTx/>
              <a:buChar char="-"/>
            </a:pPr>
            <a:r>
              <a:rPr lang="en-US" dirty="0"/>
              <a:t>omnipresent nature of variation</a:t>
            </a:r>
          </a:p>
          <a:p>
            <a:pPr marL="171450" indent="-171450">
              <a:buFontTx/>
              <a:buChar char="-"/>
            </a:pPr>
            <a:r>
              <a:rPr lang="en-US" dirty="0"/>
              <a:t>when and how to use appropriate methods of data analysis</a:t>
            </a:r>
          </a:p>
          <a:p>
            <a:pPr marL="171450" indent="-171450">
              <a:buFontTx/>
              <a:buChar char="-"/>
            </a:pPr>
            <a:r>
              <a:rPr lang="en-US" dirty="0"/>
              <a:t>understanding of the nature of sampling, how we make inferences from samples to populations</a:t>
            </a:r>
          </a:p>
          <a:p>
            <a:pPr marL="171450" indent="-171450">
              <a:buFontTx/>
              <a:buChar char="-"/>
            </a:pPr>
            <a:r>
              <a:rPr lang="en-US" dirty="0"/>
              <a:t>why designed experiments are needed to establish causation</a:t>
            </a:r>
          </a:p>
          <a:p>
            <a:pPr marL="171450" indent="-171450">
              <a:buFontTx/>
              <a:buChar char="-"/>
            </a:pPr>
            <a:r>
              <a:rPr lang="en-US" dirty="0"/>
              <a:t>how models are used to simulate random phenomena</a:t>
            </a:r>
          </a:p>
          <a:p>
            <a:pPr marL="171450" indent="-171450">
              <a:buFontTx/>
              <a:buChar char="-"/>
            </a:pPr>
            <a:r>
              <a:rPr lang="en-US" dirty="0"/>
              <a:t>how data are produced to estimate probabilities</a:t>
            </a:r>
          </a:p>
          <a:p>
            <a:pPr marL="171450" indent="-171450">
              <a:buFontTx/>
              <a:buChar char="-"/>
            </a:pPr>
            <a:r>
              <a:rPr lang="en-US" dirty="0"/>
              <a:t>how, when, and why existing inferential tools can be used to aid an investigative process</a:t>
            </a:r>
          </a:p>
          <a:p>
            <a:pPr marL="171450" indent="-171450">
              <a:buFontTx/>
              <a:buChar char="-"/>
            </a:pPr>
            <a:r>
              <a:rPr lang="en-US" dirty="0"/>
              <a:t>utilize the context of a problem in forming investigations and drawing conclusions</a:t>
            </a:r>
          </a:p>
          <a:p>
            <a:pPr marL="171450" indent="-171450">
              <a:buFontTx/>
              <a:buChar char="-"/>
            </a:pPr>
            <a:r>
              <a:rPr lang="en-US" dirty="0"/>
              <a:t>recognizing the entire process</a:t>
            </a:r>
          </a:p>
          <a:p>
            <a:pPr marL="171450" indent="-171450">
              <a:buFontTx/>
              <a:buChar char="-"/>
            </a:pPr>
            <a:r>
              <a:rPr lang="en-US" dirty="0"/>
              <a:t>critique and evaluate results of a problem solved or a statistical study</a:t>
            </a:r>
          </a:p>
        </p:txBody>
      </p:sp>
      <p:sp>
        <p:nvSpPr>
          <p:cNvPr id="4" name="Slide Number Placeholder 3"/>
          <p:cNvSpPr>
            <a:spLocks noGrp="1"/>
          </p:cNvSpPr>
          <p:nvPr>
            <p:ph type="sldNum" sz="quarter" idx="10"/>
          </p:nvPr>
        </p:nvSpPr>
        <p:spPr/>
        <p:txBody>
          <a:bodyPr/>
          <a:lstStyle/>
          <a:p>
            <a:fld id="{3A7D6BF5-6460-3A44-B052-C0BDB60987E9}" type="slidenum">
              <a:rPr lang="en-US" smtClean="0"/>
              <a:t>5</a:t>
            </a:fld>
            <a:endParaRPr lang="en-US"/>
          </a:p>
        </p:txBody>
      </p:sp>
    </p:spTree>
    <p:extLst>
      <p:ext uri="{BB962C8B-B14F-4D97-AF65-F5344CB8AC3E}">
        <p14:creationId xmlns:p14="http://schemas.microsoft.com/office/powerpoint/2010/main" val="85274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sample from the data the same way we would sample from the population… could bootstrap with and without stratification to explore benefits of stratified sampling; can play with sample size</a:t>
            </a:r>
          </a:p>
          <a:p>
            <a:endParaRPr lang="en-US" dirty="0"/>
          </a:p>
          <a:p>
            <a:r>
              <a:rPr lang="en-US" dirty="0"/>
              <a:t>Possible misconceptions?</a:t>
            </a:r>
          </a:p>
          <a:p>
            <a:r>
              <a:rPr lang="en-US" dirty="0"/>
              <a:t>Bootstrap </a:t>
            </a:r>
            <a:r>
              <a:rPr lang="en-US" dirty="0" err="1"/>
              <a:t>distn</a:t>
            </a:r>
            <a:r>
              <a:rPr lang="en-US" dirty="0"/>
              <a:t> centered around sample estimate, not parameter – use to tell how accurate original estimate is. Use the data twice – once to compute an estimate, and again to compute a standard error for the estimate.</a:t>
            </a:r>
          </a:p>
        </p:txBody>
      </p:sp>
      <p:sp>
        <p:nvSpPr>
          <p:cNvPr id="4" name="Slide Number Placeholder 3"/>
          <p:cNvSpPr>
            <a:spLocks noGrp="1"/>
          </p:cNvSpPr>
          <p:nvPr>
            <p:ph type="sldNum" sz="quarter" idx="10"/>
          </p:nvPr>
        </p:nvSpPr>
        <p:spPr/>
        <p:txBody>
          <a:bodyPr/>
          <a:lstStyle/>
          <a:p>
            <a:fld id="{3A7D6BF5-6460-3A44-B052-C0BDB60987E9}" type="slidenum">
              <a:rPr lang="en-US" smtClean="0"/>
              <a:t>24</a:t>
            </a:fld>
            <a:endParaRPr lang="en-US"/>
          </a:p>
        </p:txBody>
      </p:sp>
    </p:spTree>
    <p:extLst>
      <p:ext uri="{BB962C8B-B14F-4D97-AF65-F5344CB8AC3E}">
        <p14:creationId xmlns:p14="http://schemas.microsoft.com/office/powerpoint/2010/main" val="4259469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2013 started moving to simulation-based curriculum and flipped format</a:t>
            </a:r>
          </a:p>
        </p:txBody>
      </p:sp>
      <p:sp>
        <p:nvSpPr>
          <p:cNvPr id="4" name="Slide Number Placeholder 3"/>
          <p:cNvSpPr>
            <a:spLocks noGrp="1"/>
          </p:cNvSpPr>
          <p:nvPr>
            <p:ph type="sldNum" sz="quarter" idx="10"/>
          </p:nvPr>
        </p:nvSpPr>
        <p:spPr/>
        <p:txBody>
          <a:bodyPr/>
          <a:lstStyle/>
          <a:p>
            <a:fld id="{3A7D6BF5-6460-3A44-B052-C0BDB60987E9}" type="slidenum">
              <a:rPr lang="en-US" smtClean="0"/>
              <a:t>28</a:t>
            </a:fld>
            <a:endParaRPr lang="en-US"/>
          </a:p>
        </p:txBody>
      </p:sp>
    </p:spTree>
    <p:extLst>
      <p:ext uri="{BB962C8B-B14F-4D97-AF65-F5344CB8AC3E}">
        <p14:creationId xmlns:p14="http://schemas.microsoft.com/office/powerpoint/2010/main" val="2115348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Generation effect = we learn better when we generate something than when we read something</a:t>
            </a:r>
          </a:p>
          <a:p>
            <a:r>
              <a:rPr lang="en-US" dirty="0"/>
              <a:t>Testing effect = if we test ourselves before we learn, we’ll remember it better.</a:t>
            </a:r>
          </a:p>
          <a:p>
            <a:endParaRPr lang="en-US" dirty="0"/>
          </a:p>
          <a:p>
            <a:r>
              <a:rPr lang="en-US" dirty="0"/>
              <a:t>Activities need to be carefully designed and well-structured</a:t>
            </a:r>
          </a:p>
          <a:p>
            <a:r>
              <a:rPr lang="en-US" dirty="0"/>
              <a:t>There will invariably be a few students who strongly oppose the structure</a:t>
            </a:r>
          </a:p>
          <a:p>
            <a:endParaRPr lang="en-US" dirty="0"/>
          </a:p>
        </p:txBody>
      </p:sp>
      <p:sp>
        <p:nvSpPr>
          <p:cNvPr id="4" name="Slide Number Placeholder 3"/>
          <p:cNvSpPr>
            <a:spLocks noGrp="1"/>
          </p:cNvSpPr>
          <p:nvPr>
            <p:ph type="sldNum" sz="quarter" idx="10"/>
          </p:nvPr>
        </p:nvSpPr>
        <p:spPr/>
        <p:txBody>
          <a:bodyPr/>
          <a:lstStyle/>
          <a:p>
            <a:fld id="{3A7D6BF5-6460-3A44-B052-C0BDB60987E9}" type="slidenum">
              <a:rPr lang="en-US" smtClean="0"/>
              <a:t>29</a:t>
            </a:fld>
            <a:endParaRPr lang="en-US"/>
          </a:p>
        </p:txBody>
      </p:sp>
    </p:spTree>
    <p:extLst>
      <p:ext uri="{BB962C8B-B14F-4D97-AF65-F5344CB8AC3E}">
        <p14:creationId xmlns:p14="http://schemas.microsoft.com/office/powerpoint/2010/main" val="2895596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3225" indent="-403225">
              <a:buFont typeface="+mj-lt"/>
              <a:buAutoNum type="arabicPeriod"/>
            </a:pPr>
            <a:r>
              <a:rPr lang="en-US" dirty="0"/>
              <a:t>Teach statistical thinking.</a:t>
            </a:r>
          </a:p>
          <a:p>
            <a:pPr lvl="1"/>
            <a:r>
              <a:rPr lang="en-US" b="1" dirty="0">
                <a:solidFill>
                  <a:schemeClr val="accent6"/>
                </a:solidFill>
              </a:rPr>
              <a:t>Teach statistics as an </a:t>
            </a:r>
            <a:r>
              <a:rPr lang="en-US" b="1" i="1" dirty="0">
                <a:solidFill>
                  <a:schemeClr val="accent6"/>
                </a:solidFill>
              </a:rPr>
              <a:t>investigative</a:t>
            </a:r>
            <a:r>
              <a:rPr lang="en-US" b="1" dirty="0">
                <a:solidFill>
                  <a:schemeClr val="accent6"/>
                </a:solidFill>
              </a:rPr>
              <a:t> </a:t>
            </a:r>
            <a:r>
              <a:rPr lang="en-US" b="1" i="1" dirty="0">
                <a:solidFill>
                  <a:schemeClr val="accent6"/>
                </a:solidFill>
              </a:rPr>
              <a:t>process</a:t>
            </a:r>
            <a:r>
              <a:rPr lang="en-US" b="1" dirty="0">
                <a:solidFill>
                  <a:schemeClr val="accent6"/>
                </a:solidFill>
              </a:rPr>
              <a:t> of problem-solving and decision-making.</a:t>
            </a:r>
          </a:p>
          <a:p>
            <a:pPr lvl="1"/>
            <a:r>
              <a:rPr lang="en-US" b="1" dirty="0">
                <a:solidFill>
                  <a:schemeClr val="accent6"/>
                </a:solidFill>
              </a:rPr>
              <a:t>Give students experience with </a:t>
            </a:r>
            <a:r>
              <a:rPr lang="en-US" b="1" i="1" dirty="0">
                <a:solidFill>
                  <a:schemeClr val="accent6"/>
                </a:solidFill>
              </a:rPr>
              <a:t>multivariable thinking</a:t>
            </a:r>
            <a:r>
              <a:rPr lang="en-US" b="1" dirty="0">
                <a:solidFill>
                  <a:schemeClr val="accent6"/>
                </a:solidFill>
              </a:rPr>
              <a:t>.</a:t>
            </a:r>
          </a:p>
          <a:p>
            <a:pPr marL="403225" indent="-403225">
              <a:buFont typeface="+mj-lt"/>
              <a:buAutoNum type="arabicPeriod"/>
            </a:pPr>
            <a:r>
              <a:rPr lang="en-US" dirty="0"/>
              <a:t>Focus on conceptual understanding.</a:t>
            </a:r>
          </a:p>
          <a:p>
            <a:pPr marL="403225" indent="-403225">
              <a:buFont typeface="+mj-lt"/>
              <a:buAutoNum type="arabicPeriod"/>
            </a:pPr>
            <a:r>
              <a:rPr lang="en-US" dirty="0"/>
              <a:t>Integrate real data with a context and purpose.</a:t>
            </a:r>
          </a:p>
          <a:p>
            <a:pPr marL="403225" indent="-403225">
              <a:buFont typeface="+mj-lt"/>
              <a:buAutoNum type="arabicPeriod"/>
            </a:pPr>
            <a:r>
              <a:rPr lang="en-US" dirty="0"/>
              <a:t>Foster active learning.</a:t>
            </a:r>
          </a:p>
          <a:p>
            <a:pPr marL="403225" indent="-403225">
              <a:buFont typeface="+mj-lt"/>
              <a:buAutoNum type="arabicPeriod"/>
            </a:pPr>
            <a:r>
              <a:rPr lang="en-US" dirty="0"/>
              <a:t>Use technology to explore concepts and analyze data.</a:t>
            </a:r>
          </a:p>
          <a:p>
            <a:pPr marL="403225" indent="-403225">
              <a:buFont typeface="+mj-lt"/>
              <a:buAutoNum type="arabicPeriod"/>
            </a:pPr>
            <a:r>
              <a:rPr lang="en-US" dirty="0"/>
              <a:t>Use assessments to improve and evaluate student learning.</a:t>
            </a:r>
          </a:p>
          <a:p>
            <a:endParaRPr lang="en-US" dirty="0"/>
          </a:p>
        </p:txBody>
      </p:sp>
      <p:sp>
        <p:nvSpPr>
          <p:cNvPr id="4" name="Slide Number Placeholder 3"/>
          <p:cNvSpPr>
            <a:spLocks noGrp="1"/>
          </p:cNvSpPr>
          <p:nvPr>
            <p:ph type="sldNum" sz="quarter" idx="10"/>
          </p:nvPr>
        </p:nvSpPr>
        <p:spPr/>
        <p:txBody>
          <a:bodyPr/>
          <a:lstStyle/>
          <a:p>
            <a:fld id="{3A7D6BF5-6460-3A44-B052-C0BDB60987E9}" type="slidenum">
              <a:rPr lang="en-US" smtClean="0"/>
              <a:t>30</a:t>
            </a:fld>
            <a:endParaRPr lang="en-US"/>
          </a:p>
        </p:txBody>
      </p:sp>
    </p:spTree>
    <p:extLst>
      <p:ext uri="{BB962C8B-B14F-4D97-AF65-F5344CB8AC3E}">
        <p14:creationId xmlns:p14="http://schemas.microsoft.com/office/powerpoint/2010/main" val="962763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www.amstat.org</a:t>
            </a:r>
            <a:r>
              <a:rPr lang="en-US" dirty="0"/>
              <a:t>/education/pdfs/guidelines2014-11-15.pdf </a:t>
            </a:r>
          </a:p>
          <a:p>
            <a:r>
              <a:rPr lang="en-US" dirty="0"/>
              <a:t>Wasserstein, R. L., and Lazar, N. A. (2016), “The ASA’s Statement on p-Values: Context, Process, and Purpose,” The American Statistician, 70. http://</a:t>
            </a:r>
            <a:r>
              <a:rPr lang="en-US" dirty="0" err="1"/>
              <a:t>dx.doi.org</a:t>
            </a:r>
            <a:r>
              <a:rPr lang="en-US" dirty="0"/>
              <a:t>/10.1080/00031305.2016.1154108.</a:t>
            </a:r>
          </a:p>
        </p:txBody>
      </p:sp>
      <p:sp>
        <p:nvSpPr>
          <p:cNvPr id="4" name="Slide Number Placeholder 3"/>
          <p:cNvSpPr>
            <a:spLocks noGrp="1"/>
          </p:cNvSpPr>
          <p:nvPr>
            <p:ph type="sldNum" sz="quarter" idx="10"/>
          </p:nvPr>
        </p:nvSpPr>
        <p:spPr/>
        <p:txBody>
          <a:bodyPr/>
          <a:lstStyle/>
          <a:p>
            <a:fld id="{3A7D6BF5-6460-3A44-B052-C0BDB60987E9}" type="slidenum">
              <a:rPr lang="en-US" smtClean="0"/>
              <a:t>34</a:t>
            </a:fld>
            <a:endParaRPr lang="en-US"/>
          </a:p>
        </p:txBody>
      </p:sp>
    </p:spTree>
    <p:extLst>
      <p:ext uri="{BB962C8B-B14F-4D97-AF65-F5344CB8AC3E}">
        <p14:creationId xmlns:p14="http://schemas.microsoft.com/office/powerpoint/2010/main" val="283422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Years 2016-2017</a:t>
            </a:r>
          </a:p>
        </p:txBody>
      </p:sp>
      <p:sp>
        <p:nvSpPr>
          <p:cNvPr id="4" name="Slide Number Placeholder 3"/>
          <p:cNvSpPr>
            <a:spLocks noGrp="1"/>
          </p:cNvSpPr>
          <p:nvPr>
            <p:ph type="sldNum" sz="quarter" idx="10"/>
          </p:nvPr>
        </p:nvSpPr>
        <p:spPr/>
        <p:txBody>
          <a:bodyPr/>
          <a:lstStyle/>
          <a:p>
            <a:fld id="{3A7D6BF5-6460-3A44-B052-C0BDB60987E9}" type="slidenum">
              <a:rPr lang="en-US" smtClean="0"/>
              <a:t>7</a:t>
            </a:fld>
            <a:endParaRPr lang="en-US"/>
          </a:p>
        </p:txBody>
      </p:sp>
    </p:spTree>
    <p:extLst>
      <p:ext uri="{BB962C8B-B14F-4D97-AF65-F5344CB8AC3E}">
        <p14:creationId xmlns:p14="http://schemas.microsoft.com/office/powerpoint/2010/main" val="4182595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Years 2016-2017</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7D6BF5-6460-3A44-B052-C0BDB60987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18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Years 2016-2017</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7D6BF5-6460-3A44-B052-C0BDB60987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32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MSU Math SAT = 630</a:t>
            </a:r>
          </a:p>
        </p:txBody>
      </p:sp>
      <p:sp>
        <p:nvSpPr>
          <p:cNvPr id="4" name="Slide Number Placeholder 3"/>
          <p:cNvSpPr>
            <a:spLocks noGrp="1"/>
          </p:cNvSpPr>
          <p:nvPr>
            <p:ph type="sldNum" sz="quarter" idx="10"/>
          </p:nvPr>
        </p:nvSpPr>
        <p:spPr/>
        <p:txBody>
          <a:bodyPr/>
          <a:lstStyle/>
          <a:p>
            <a:fld id="{3A7D6BF5-6460-3A44-B052-C0BDB60987E9}" type="slidenum">
              <a:rPr lang="en-US" smtClean="0"/>
              <a:t>11</a:t>
            </a:fld>
            <a:endParaRPr lang="en-US"/>
          </a:p>
        </p:txBody>
      </p:sp>
    </p:spTree>
    <p:extLst>
      <p:ext uri="{BB962C8B-B14F-4D97-AF65-F5344CB8AC3E}">
        <p14:creationId xmlns:p14="http://schemas.microsoft.com/office/powerpoint/2010/main" val="141469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Mix of categorical and quantitative variables</a:t>
            </a:r>
          </a:p>
        </p:txBody>
      </p:sp>
      <p:sp>
        <p:nvSpPr>
          <p:cNvPr id="4" name="Slide Number Placeholder 3"/>
          <p:cNvSpPr>
            <a:spLocks noGrp="1"/>
          </p:cNvSpPr>
          <p:nvPr>
            <p:ph type="sldNum" sz="quarter" idx="10"/>
          </p:nvPr>
        </p:nvSpPr>
        <p:spPr/>
        <p:txBody>
          <a:bodyPr/>
          <a:lstStyle/>
          <a:p>
            <a:fld id="{3A7D6BF5-6460-3A44-B052-C0BDB60987E9}" type="slidenum">
              <a:rPr lang="en-US" smtClean="0"/>
              <a:t>14</a:t>
            </a:fld>
            <a:endParaRPr lang="en-US"/>
          </a:p>
        </p:txBody>
      </p:sp>
    </p:spTree>
    <p:extLst>
      <p:ext uri="{BB962C8B-B14F-4D97-AF65-F5344CB8AC3E}">
        <p14:creationId xmlns:p14="http://schemas.microsoft.com/office/powerpoint/2010/main" val="835854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Rollercoaster data from Roller Coaster </a:t>
            </a:r>
            <a:r>
              <a:rPr lang="en-US" dirty="0" err="1"/>
              <a:t>DataBase</a:t>
            </a:r>
            <a:r>
              <a:rPr lang="en-US" dirty="0"/>
              <a:t> and </a:t>
            </a:r>
            <a:r>
              <a:rPr lang="en-US" dirty="0" err="1"/>
              <a:t>UltimateRollerCoaster.com</a:t>
            </a:r>
            <a:r>
              <a:rPr lang="en-US" dirty="0"/>
              <a:t>.</a:t>
            </a:r>
          </a:p>
          <a:p>
            <a:r>
              <a:rPr lang="en-US" dirty="0"/>
              <a:t>Variables: Coaster, Park, City, State, Type, Design, Design Type, Opened, Top Speed, Max Height, Drop, Length, Duration, Inversions?, # of Inversions, Age Group.</a:t>
            </a:r>
          </a:p>
          <a:p>
            <a:endParaRPr lang="en-US" dirty="0"/>
          </a:p>
          <a:p>
            <a:pPr fontAlgn="t"/>
            <a:r>
              <a:rPr lang="en-US" b="1" dirty="0">
                <a:effectLst/>
              </a:rPr>
              <a:t>Variable</a:t>
            </a:r>
            <a:endParaRPr lang="en-US" dirty="0">
              <a:effectLst/>
            </a:endParaRPr>
          </a:p>
          <a:p>
            <a:pPr fontAlgn="t"/>
            <a:r>
              <a:rPr lang="en-US" b="1" dirty="0">
                <a:effectLst/>
              </a:rPr>
              <a:t>Description</a:t>
            </a:r>
            <a:endParaRPr lang="en-US" dirty="0">
              <a:effectLst/>
            </a:endParaRPr>
          </a:p>
          <a:p>
            <a:pPr fontAlgn="t"/>
            <a:r>
              <a:rPr lang="en-US" dirty="0">
                <a:effectLst/>
              </a:rPr>
              <a:t>Coaster</a:t>
            </a:r>
          </a:p>
          <a:p>
            <a:pPr fontAlgn="t"/>
            <a:r>
              <a:rPr lang="en-US" dirty="0">
                <a:effectLst/>
              </a:rPr>
              <a:t>Name of the roller coaster</a:t>
            </a:r>
          </a:p>
          <a:p>
            <a:pPr fontAlgn="t"/>
            <a:r>
              <a:rPr lang="en-US" dirty="0">
                <a:effectLst/>
              </a:rPr>
              <a:t>Park</a:t>
            </a:r>
          </a:p>
          <a:p>
            <a:pPr fontAlgn="t"/>
            <a:r>
              <a:rPr lang="en-US" dirty="0">
                <a:effectLst/>
              </a:rPr>
              <a:t>Name of the park where the roller coaster is located</a:t>
            </a:r>
          </a:p>
          <a:p>
            <a:pPr fontAlgn="t"/>
            <a:r>
              <a:rPr lang="en-US" dirty="0">
                <a:effectLst/>
              </a:rPr>
              <a:t>City</a:t>
            </a:r>
          </a:p>
          <a:p>
            <a:pPr fontAlgn="t"/>
            <a:r>
              <a:rPr lang="en-US" dirty="0">
                <a:effectLst/>
              </a:rPr>
              <a:t>City where the roller coaster is located</a:t>
            </a:r>
          </a:p>
          <a:p>
            <a:pPr fontAlgn="t"/>
            <a:r>
              <a:rPr lang="en-US" dirty="0">
                <a:effectLst/>
              </a:rPr>
              <a:t>State</a:t>
            </a:r>
          </a:p>
          <a:p>
            <a:pPr fontAlgn="t"/>
            <a:r>
              <a:rPr lang="en-US" dirty="0">
                <a:effectLst/>
              </a:rPr>
              <a:t>State where the roller coaster is located</a:t>
            </a:r>
          </a:p>
          <a:p>
            <a:pPr fontAlgn="t"/>
            <a:r>
              <a:rPr lang="en-US" dirty="0">
                <a:effectLst/>
              </a:rPr>
              <a:t>Type</a:t>
            </a:r>
          </a:p>
          <a:p>
            <a:pPr fontAlgn="t"/>
            <a:r>
              <a:rPr lang="en-US" dirty="0">
                <a:effectLst/>
              </a:rPr>
              <a:t>Material of track (Steel or Wooden)</a:t>
            </a:r>
          </a:p>
          <a:p>
            <a:pPr fontAlgn="t"/>
            <a:r>
              <a:rPr lang="en-US" dirty="0">
                <a:effectLst/>
              </a:rPr>
              <a:t>Design</a:t>
            </a:r>
          </a:p>
          <a:p>
            <a:pPr fontAlgn="t"/>
            <a:r>
              <a:rPr lang="en-US" dirty="0">
                <a:effectLst/>
              </a:rPr>
              <a:t>How a passenger is positioned in the roller coaster</a:t>
            </a:r>
          </a:p>
          <a:p>
            <a:pPr fontAlgn="t"/>
            <a:r>
              <a:rPr lang="en-US" dirty="0">
                <a:effectLst/>
              </a:rPr>
              <a:t>Design Types:</a:t>
            </a:r>
          </a:p>
          <a:p>
            <a:pPr fontAlgn="t"/>
            <a:r>
              <a:rPr lang="en-US" dirty="0">
                <a:effectLst/>
              </a:rPr>
              <a:t>Bobsled - designed like a bobsled run -- without a fixed track. The train travels freely through a trough.</a:t>
            </a:r>
          </a:p>
          <a:p>
            <a:pPr fontAlgn="t"/>
            <a:r>
              <a:rPr lang="en-US" dirty="0">
                <a:effectLst/>
              </a:rPr>
              <a:t> Flying - a roller coaster ridden while parallel with the track.</a:t>
            </a:r>
          </a:p>
          <a:p>
            <a:pPr fontAlgn="t"/>
            <a:r>
              <a:rPr lang="en-US" dirty="0">
                <a:effectLst/>
              </a:rPr>
              <a:t> Inverted - a roller coaster which uses trains traveling beneath, rather than on top of, the track. Unlike a suspended roller coaster, an inverted roller coaster's trains are rigidly attached to the track.</a:t>
            </a:r>
          </a:p>
          <a:p>
            <a:pPr fontAlgn="t"/>
            <a:r>
              <a:rPr lang="en-US" dirty="0">
                <a:effectLst/>
              </a:rPr>
              <a:t> Pipeline - a coaster where riders are positioned between the rails instead of above or below.</a:t>
            </a:r>
          </a:p>
          <a:p>
            <a:pPr fontAlgn="t"/>
            <a:r>
              <a:rPr lang="en-US" dirty="0">
                <a:effectLst/>
              </a:rPr>
              <a:t> Sit Down - a traditional roller coaster ridden while sitting down.</a:t>
            </a:r>
          </a:p>
          <a:p>
            <a:pPr fontAlgn="t"/>
            <a:r>
              <a:rPr lang="en-US" dirty="0">
                <a:effectLst/>
              </a:rPr>
              <a:t> Stand Up - a coaster ridden while standing up instead of sitting down.</a:t>
            </a:r>
          </a:p>
          <a:p>
            <a:pPr fontAlgn="t"/>
            <a:r>
              <a:rPr lang="en-US" dirty="0">
                <a:effectLst/>
              </a:rPr>
              <a:t> Suspended - a roller coaster using trains which travel beneath the track and pivot on a swinging arm from side to side, exaggerating the track's banks and turns.</a:t>
            </a:r>
          </a:p>
          <a:p>
            <a:pPr fontAlgn="t"/>
            <a:r>
              <a:rPr lang="en-US" dirty="0">
                <a:effectLst/>
              </a:rPr>
              <a:t> Wing - a coaster where pairs of riders sit on either side of a roller coaster track in which nothing is above or below the riders.</a:t>
            </a:r>
          </a:p>
          <a:p>
            <a:pPr fontAlgn="t"/>
            <a:r>
              <a:rPr lang="en-US" dirty="0">
                <a:effectLst/>
              </a:rPr>
              <a:t>Opened</a:t>
            </a:r>
          </a:p>
          <a:p>
            <a:pPr fontAlgn="t"/>
            <a:r>
              <a:rPr lang="en-US" dirty="0">
                <a:effectLst/>
              </a:rPr>
              <a:t>Year when roller coaster opened</a:t>
            </a:r>
          </a:p>
          <a:p>
            <a:pPr fontAlgn="t"/>
            <a:r>
              <a:rPr lang="en-US" dirty="0">
                <a:effectLst/>
              </a:rPr>
              <a:t>Top Speed</a:t>
            </a:r>
          </a:p>
          <a:p>
            <a:pPr fontAlgn="t"/>
            <a:r>
              <a:rPr lang="en-US" dirty="0">
                <a:effectLst/>
              </a:rPr>
              <a:t>Maximum speed of roller coaster (mph)</a:t>
            </a:r>
          </a:p>
          <a:p>
            <a:pPr fontAlgn="t"/>
            <a:r>
              <a:rPr lang="en-US" dirty="0">
                <a:effectLst/>
              </a:rPr>
              <a:t>Max Height</a:t>
            </a:r>
          </a:p>
          <a:p>
            <a:pPr fontAlgn="t"/>
            <a:r>
              <a:rPr lang="en-US" dirty="0">
                <a:effectLst/>
              </a:rPr>
              <a:t>Highest point of roller coaster (ft)</a:t>
            </a:r>
          </a:p>
          <a:p>
            <a:pPr fontAlgn="t"/>
            <a:r>
              <a:rPr lang="en-US" dirty="0">
                <a:effectLst/>
              </a:rPr>
              <a:t>Drop</a:t>
            </a:r>
          </a:p>
          <a:p>
            <a:pPr fontAlgn="t"/>
            <a:r>
              <a:rPr lang="en-US" dirty="0">
                <a:effectLst/>
              </a:rPr>
              <a:t>Length of largest gap between high and low points of roller coaster (ft)</a:t>
            </a:r>
          </a:p>
          <a:p>
            <a:pPr fontAlgn="t"/>
            <a:r>
              <a:rPr lang="en-US" dirty="0">
                <a:effectLst/>
              </a:rPr>
              <a:t>Length</a:t>
            </a:r>
          </a:p>
          <a:p>
            <a:pPr fontAlgn="t"/>
            <a:r>
              <a:rPr lang="en-US" dirty="0">
                <a:effectLst/>
              </a:rPr>
              <a:t>Length of roller coaster track (ft)</a:t>
            </a:r>
          </a:p>
          <a:p>
            <a:pPr fontAlgn="t"/>
            <a:r>
              <a:rPr lang="en-US" dirty="0">
                <a:effectLst/>
              </a:rPr>
              <a:t>Duration</a:t>
            </a:r>
          </a:p>
          <a:p>
            <a:pPr fontAlgn="t"/>
            <a:r>
              <a:rPr lang="en-US" dirty="0">
                <a:effectLst/>
              </a:rPr>
              <a:t>Time length of roller coaster ride (sec)</a:t>
            </a:r>
          </a:p>
          <a:p>
            <a:pPr fontAlgn="t"/>
            <a:r>
              <a:rPr lang="en-US" dirty="0">
                <a:effectLst/>
              </a:rPr>
              <a:t>Inversions?</a:t>
            </a:r>
          </a:p>
          <a:p>
            <a:pPr fontAlgn="t"/>
            <a:r>
              <a:rPr lang="en-US" dirty="0">
                <a:effectLst/>
              </a:rPr>
              <a:t>Whether or not roller coaster flips passengers at any point (Yes or No)</a:t>
            </a:r>
          </a:p>
          <a:p>
            <a:pPr fontAlgn="t"/>
            <a:r>
              <a:rPr lang="en-US" dirty="0">
                <a:effectLst/>
              </a:rPr>
              <a:t># of Inversions</a:t>
            </a:r>
          </a:p>
          <a:p>
            <a:pPr fontAlgn="t"/>
            <a:r>
              <a:rPr lang="en-US" dirty="0">
                <a:effectLst/>
              </a:rPr>
              <a:t>Number of times roller coaster flips passengers</a:t>
            </a:r>
          </a:p>
          <a:p>
            <a:pPr fontAlgn="t"/>
            <a:r>
              <a:rPr lang="en-US" dirty="0">
                <a:effectLst/>
              </a:rPr>
              <a:t>Age Group:</a:t>
            </a:r>
          </a:p>
          <a:p>
            <a:pPr fontAlgn="t"/>
            <a:r>
              <a:rPr lang="en-US" dirty="0">
                <a:effectLst/>
              </a:rPr>
              <a:t>1:Older (Built between 1900-1979)</a:t>
            </a:r>
          </a:p>
          <a:p>
            <a:pPr fontAlgn="t"/>
            <a:r>
              <a:rPr lang="en-US" dirty="0">
                <a:effectLst/>
              </a:rPr>
              <a:t> 2:Recent (1980-1999)</a:t>
            </a:r>
          </a:p>
          <a:p>
            <a:pPr fontAlgn="t"/>
            <a:r>
              <a:rPr lang="en-US" dirty="0">
                <a:effectLst/>
              </a:rPr>
              <a:t> 3:Newest (2000-current)</a:t>
            </a:r>
          </a:p>
          <a:p>
            <a:endParaRPr lang="en-US" dirty="0"/>
          </a:p>
        </p:txBody>
      </p:sp>
      <p:sp>
        <p:nvSpPr>
          <p:cNvPr id="4" name="Slide Number Placeholder 3"/>
          <p:cNvSpPr>
            <a:spLocks noGrp="1"/>
          </p:cNvSpPr>
          <p:nvPr>
            <p:ph type="sldNum" sz="quarter" idx="10"/>
          </p:nvPr>
        </p:nvSpPr>
        <p:spPr/>
        <p:txBody>
          <a:bodyPr/>
          <a:lstStyle/>
          <a:p>
            <a:fld id="{3A7D6BF5-6460-3A44-B052-C0BDB60987E9}" type="slidenum">
              <a:rPr lang="en-US" smtClean="0"/>
              <a:t>16</a:t>
            </a:fld>
            <a:endParaRPr lang="en-US"/>
          </a:p>
        </p:txBody>
      </p:sp>
    </p:spTree>
    <p:extLst>
      <p:ext uri="{BB962C8B-B14F-4D97-AF65-F5344CB8AC3E}">
        <p14:creationId xmlns:p14="http://schemas.microsoft.com/office/powerpoint/2010/main" val="1111272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D6BF5-6460-3A44-B052-C0BDB60987E9}" type="slidenum">
              <a:rPr lang="en-US" smtClean="0"/>
              <a:t>19</a:t>
            </a:fld>
            <a:endParaRPr lang="en-US"/>
          </a:p>
        </p:txBody>
      </p:sp>
    </p:spTree>
    <p:extLst>
      <p:ext uri="{BB962C8B-B14F-4D97-AF65-F5344CB8AC3E}">
        <p14:creationId xmlns:p14="http://schemas.microsoft.com/office/powerpoint/2010/main" val="1854509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Substitute the empirical distribution for the population.</a:t>
            </a:r>
          </a:p>
          <a:p>
            <a:r>
              <a:rPr lang="en-US" dirty="0"/>
              <a:t>Now centered at sample estimate.</a:t>
            </a:r>
          </a:p>
        </p:txBody>
      </p:sp>
      <p:sp>
        <p:nvSpPr>
          <p:cNvPr id="4" name="Slide Number Placeholder 3"/>
          <p:cNvSpPr>
            <a:spLocks noGrp="1"/>
          </p:cNvSpPr>
          <p:nvPr>
            <p:ph type="sldNum" sz="quarter" idx="10"/>
          </p:nvPr>
        </p:nvSpPr>
        <p:spPr/>
        <p:txBody>
          <a:bodyPr/>
          <a:lstStyle/>
          <a:p>
            <a:fld id="{3A7D6BF5-6460-3A44-B052-C0BDB60987E9}" type="slidenum">
              <a:rPr lang="en-US" smtClean="0"/>
              <a:t>22</a:t>
            </a:fld>
            <a:endParaRPr lang="en-US"/>
          </a:p>
        </p:txBody>
      </p:sp>
    </p:spTree>
    <p:extLst>
      <p:ext uri="{BB962C8B-B14F-4D97-AF65-F5344CB8AC3E}">
        <p14:creationId xmlns:p14="http://schemas.microsoft.com/office/powerpoint/2010/main" val="4058153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9BC3B-D220-6B4D-B16F-8D7111BB94D5}" type="datetimeFigureOut">
              <a:rPr lang="en-US" smtClean="0"/>
              <a:t>6/25/18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63F12-762F-5741-B823-02FCECD5E482}"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1499" cy="6011917"/>
          </a:xfrm>
          <a:prstGeom prst="rect">
            <a:avLst/>
          </a:prstGeom>
        </p:spPr>
      </p:pic>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79BC3B-D220-6B4D-B16F-8D7111BB94D5}" type="datetimeFigureOut">
              <a:rPr lang="en-US" smtClean="0"/>
              <a:t>6/25/18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63F12-762F-5741-B823-02FCECD5E482}" type="slidenum">
              <a:rPr lang="en-US" smtClean="0"/>
              <a:t>‹#›</a:t>
            </a:fld>
            <a:endParaRPr lang="en-US"/>
          </a:p>
        </p:txBody>
      </p:sp>
    </p:spTree>
    <p:extLst>
      <p:ext uri="{BB962C8B-B14F-4D97-AF65-F5344CB8AC3E}">
        <p14:creationId xmlns:p14="http://schemas.microsoft.com/office/powerpoint/2010/main" val="153040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9BC3B-D220-6B4D-B16F-8D7111BB94D5}" type="datetimeFigureOut">
              <a:rPr lang="en-US" smtClean="0"/>
              <a:t>6/25/18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63F12-762F-5741-B823-02FCECD5E482}" type="slidenum">
              <a:rPr lang="en-US" smtClean="0"/>
              <a:t>‹#›</a:t>
            </a:fld>
            <a:endParaRPr lang="en-US"/>
          </a:p>
        </p:txBody>
      </p:sp>
    </p:spTree>
    <p:extLst>
      <p:ext uri="{BB962C8B-B14F-4D97-AF65-F5344CB8AC3E}">
        <p14:creationId xmlns:p14="http://schemas.microsoft.com/office/powerpoint/2010/main" val="1152254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9BC3B-D220-6B4D-B16F-8D7111BB94D5}" type="datetimeFigureOut">
              <a:rPr lang="en-US" smtClean="0"/>
              <a:t>6/25/18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63F12-762F-5741-B823-02FCECD5E482}" type="slidenum">
              <a:rPr lang="en-US" smtClean="0"/>
              <a:t>‹#›</a:t>
            </a:fld>
            <a:endParaRPr lang="en-US"/>
          </a:p>
        </p:txBody>
      </p:sp>
    </p:spTree>
    <p:extLst>
      <p:ext uri="{BB962C8B-B14F-4D97-AF65-F5344CB8AC3E}">
        <p14:creationId xmlns:p14="http://schemas.microsoft.com/office/powerpoint/2010/main" val="208101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79BC3B-D220-6B4D-B16F-8D7111BB94D5}" type="datetimeFigureOut">
              <a:rPr lang="en-US" smtClean="0"/>
              <a:t>6/25/18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63F12-762F-5741-B823-02FCECD5E482}" type="slidenum">
              <a:rPr lang="en-US" smtClean="0"/>
              <a:t>‹#›</a:t>
            </a:fld>
            <a:endParaRPr lang="en-US"/>
          </a:p>
        </p:txBody>
      </p:sp>
    </p:spTree>
    <p:extLst>
      <p:ext uri="{BB962C8B-B14F-4D97-AF65-F5344CB8AC3E}">
        <p14:creationId xmlns:p14="http://schemas.microsoft.com/office/powerpoint/2010/main" val="1840959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9BC3B-D220-6B4D-B16F-8D7111BB94D5}" type="datetimeFigureOut">
              <a:rPr lang="en-US" smtClean="0"/>
              <a:t>6/25/18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63F12-762F-5741-B823-02FCECD5E482}" type="slidenum">
              <a:rPr lang="en-US" smtClean="0"/>
              <a:t>‹#›</a:t>
            </a:fld>
            <a:endParaRPr lang="en-US"/>
          </a:p>
        </p:txBody>
      </p:sp>
    </p:spTree>
    <p:extLst>
      <p:ext uri="{BB962C8B-B14F-4D97-AF65-F5344CB8AC3E}">
        <p14:creationId xmlns:p14="http://schemas.microsoft.com/office/powerpoint/2010/main" val="58686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79BC3B-D220-6B4D-B16F-8D7111BB94D5}" type="datetimeFigureOut">
              <a:rPr lang="en-US" smtClean="0"/>
              <a:t>6/25/18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63F12-762F-5741-B823-02FCECD5E482}" type="slidenum">
              <a:rPr lang="en-US" smtClean="0"/>
              <a:t>‹#›</a:t>
            </a:fld>
            <a:endParaRPr lang="en-US"/>
          </a:p>
        </p:txBody>
      </p:sp>
    </p:spTree>
    <p:extLst>
      <p:ext uri="{BB962C8B-B14F-4D97-AF65-F5344CB8AC3E}">
        <p14:creationId xmlns:p14="http://schemas.microsoft.com/office/powerpoint/2010/main" val="65359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79BC3B-D220-6B4D-B16F-8D7111BB94D5}" type="datetimeFigureOut">
              <a:rPr lang="en-US" smtClean="0"/>
              <a:t>6/25/18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63F12-762F-5741-B823-02FCECD5E482}" type="slidenum">
              <a:rPr lang="en-US" smtClean="0"/>
              <a:t>‹#›</a:t>
            </a:fld>
            <a:endParaRPr lang="en-US"/>
          </a:p>
        </p:txBody>
      </p:sp>
    </p:spTree>
    <p:extLst>
      <p:ext uri="{BB962C8B-B14F-4D97-AF65-F5344CB8AC3E}">
        <p14:creationId xmlns:p14="http://schemas.microsoft.com/office/powerpoint/2010/main" val="67362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79BC3B-D220-6B4D-B16F-8D7111BB94D5}" type="datetimeFigureOut">
              <a:rPr lang="en-US" smtClean="0"/>
              <a:t>6/25/18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63F12-762F-5741-B823-02FCECD5E482}" type="slidenum">
              <a:rPr lang="en-US" smtClean="0"/>
              <a:t>‹#›</a:t>
            </a:fld>
            <a:endParaRPr lang="en-US"/>
          </a:p>
        </p:txBody>
      </p:sp>
    </p:spTree>
    <p:extLst>
      <p:ext uri="{BB962C8B-B14F-4D97-AF65-F5344CB8AC3E}">
        <p14:creationId xmlns:p14="http://schemas.microsoft.com/office/powerpoint/2010/main" val="45637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79BC3B-D220-6B4D-B16F-8D7111BB94D5}" type="datetimeFigureOut">
              <a:rPr lang="en-US" smtClean="0"/>
              <a:t>6/25/18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63F12-762F-5741-B823-02FCECD5E482}" type="slidenum">
              <a:rPr lang="en-US" smtClean="0"/>
              <a:t>‹#›</a:t>
            </a:fld>
            <a:endParaRPr lang="en-US"/>
          </a:p>
        </p:txBody>
      </p:sp>
    </p:spTree>
    <p:extLst>
      <p:ext uri="{BB962C8B-B14F-4D97-AF65-F5344CB8AC3E}">
        <p14:creationId xmlns:p14="http://schemas.microsoft.com/office/powerpoint/2010/main" val="383565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9BC3B-D220-6B4D-B16F-8D7111BB94D5}" type="datetimeFigureOut">
              <a:rPr lang="en-US" smtClean="0"/>
              <a:t>6/25/18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63F12-762F-5741-B823-02FCECD5E482}" type="slidenum">
              <a:rPr lang="en-US" smtClean="0"/>
              <a:t>‹#›</a:t>
            </a:fld>
            <a:endParaRPr lang="en-US"/>
          </a:p>
        </p:txBody>
      </p:sp>
    </p:spTree>
    <p:extLst>
      <p:ext uri="{BB962C8B-B14F-4D97-AF65-F5344CB8AC3E}">
        <p14:creationId xmlns:p14="http://schemas.microsoft.com/office/powerpoint/2010/main" val="198394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79BC3B-D220-6B4D-B16F-8D7111BB94D5}" type="datetimeFigureOut">
              <a:rPr lang="en-US" smtClean="0"/>
              <a:t>6/25/18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63F12-762F-5741-B823-02FCECD5E482}" type="slidenum">
              <a:rPr lang="en-US" smtClean="0"/>
              <a:t>‹#›</a:t>
            </a:fld>
            <a:endParaRPr lang="en-US"/>
          </a:p>
        </p:txBody>
      </p:sp>
    </p:spTree>
    <p:extLst>
      <p:ext uri="{BB962C8B-B14F-4D97-AF65-F5344CB8AC3E}">
        <p14:creationId xmlns:p14="http://schemas.microsoft.com/office/powerpoint/2010/main" val="138086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9BC3B-D220-6B4D-B16F-8D7111BB94D5}" type="datetimeFigureOut">
              <a:rPr lang="en-US" smtClean="0"/>
              <a:t>6/25/18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63F12-762F-5741-B823-02FCECD5E482}" type="slidenum">
              <a:rPr lang="en-US" smtClean="0"/>
              <a:t>‹#›</a:t>
            </a:fld>
            <a:endParaRPr lang="en-US"/>
          </a:p>
        </p:txBody>
      </p:sp>
      <p:sp>
        <p:nvSpPr>
          <p:cNvPr id="7" name="Rectangle 6"/>
          <p:cNvSpPr/>
          <p:nvPr userDrawn="1"/>
        </p:nvSpPr>
        <p:spPr>
          <a:xfrm>
            <a:off x="0" y="5998129"/>
            <a:ext cx="12192000" cy="1093234"/>
          </a:xfrm>
          <a:prstGeom prst="rect">
            <a:avLst/>
          </a:prstGeom>
          <a:solidFill>
            <a:srgbClr val="0D2C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627376" y="6093073"/>
            <a:ext cx="2726424" cy="666066"/>
          </a:xfrm>
          <a:prstGeom prst="rect">
            <a:avLst/>
          </a:prstGeom>
        </p:spPr>
      </p:pic>
    </p:spTree>
    <p:extLst>
      <p:ext uri="{BB962C8B-B14F-4D97-AF65-F5344CB8AC3E}">
        <p14:creationId xmlns:p14="http://schemas.microsoft.com/office/powerpoint/2010/main" val="84647900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rcdb.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math.montana.edu/courses/s216/TableauActivityS18.pdf" TargetMode="External"/><Relationship Id="rId5" Type="http://schemas.openxmlformats.org/officeDocument/2006/relationships/hyperlink" Target="http://hirise.fi.ncsu.edu/project/esteem/" TargetMode="External"/><Relationship Id="rId4" Type="http://schemas.openxmlformats.org/officeDocument/2006/relationships/hyperlink" Target="https://www.ultimaterollercoaster.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www.rossmanchance.com/apple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lock5stat.com/StatKey"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montana.edu/pdc/projects/2013/teal.ht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marketoonist.com/2017/03/bigdata.html" TargetMode="External"/><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xkcd.com/552/"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2.amstat.org/publications/jse/v22n3/winquist.pdf" TargetMode="External"/><Relationship Id="rId2" Type="http://schemas.openxmlformats.org/officeDocument/2006/relationships/hyperlink" Target="http://iase-web.org/icots/9/proceedings/pdfs/ICOTS9_8A3_TINTLE.pdf"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nces.ed.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5029" y="1122363"/>
            <a:ext cx="10101942" cy="1765980"/>
          </a:xfrm>
        </p:spPr>
        <p:txBody>
          <a:bodyPr>
            <a:normAutofit fontScale="90000"/>
          </a:bodyPr>
          <a:lstStyle/>
          <a:p>
            <a:r>
              <a:rPr lang="en-US" dirty="0"/>
              <a:t>Six Ways to Integrate GAISE into Your Introductory Statistics Course</a:t>
            </a:r>
          </a:p>
        </p:txBody>
      </p:sp>
      <p:sp>
        <p:nvSpPr>
          <p:cNvPr id="3" name="Subtitle 2"/>
          <p:cNvSpPr>
            <a:spLocks noGrp="1"/>
          </p:cNvSpPr>
          <p:nvPr>
            <p:ph type="subTitle" idx="1"/>
          </p:nvPr>
        </p:nvSpPr>
        <p:spPr>
          <a:xfrm>
            <a:off x="1524000" y="3236685"/>
            <a:ext cx="9144000" cy="2369457"/>
          </a:xfrm>
        </p:spPr>
        <p:txBody>
          <a:bodyPr>
            <a:normAutofit fontScale="92500" lnSpcReduction="10000"/>
          </a:bodyPr>
          <a:lstStyle/>
          <a:p>
            <a:r>
              <a:rPr lang="en-US" sz="3200" dirty="0"/>
              <a:t>Stacey Hancock</a:t>
            </a:r>
          </a:p>
          <a:p>
            <a:r>
              <a:rPr lang="en-US" sz="3200" dirty="0"/>
              <a:t>Department of Mathematical Sciences, MSU</a:t>
            </a:r>
          </a:p>
          <a:p>
            <a:endParaRPr lang="en-US" sz="2800" dirty="0"/>
          </a:p>
          <a:p>
            <a:r>
              <a:rPr lang="en-US" sz="2800" dirty="0"/>
              <a:t>Montana </a:t>
            </a:r>
            <a:r>
              <a:rPr lang="en-US" sz="2800" dirty="0" err="1"/>
              <a:t>ActiveStatistics</a:t>
            </a:r>
            <a:r>
              <a:rPr lang="en-US" sz="2800" dirty="0"/>
              <a:t> Conference, Carroll College</a:t>
            </a:r>
          </a:p>
          <a:p>
            <a:r>
              <a:rPr lang="en-US" sz="2800" dirty="0"/>
              <a:t>June 28, 2018</a:t>
            </a:r>
          </a:p>
        </p:txBody>
      </p:sp>
    </p:spTree>
    <p:extLst>
      <p:ext uri="{BB962C8B-B14F-4D97-AF65-F5344CB8AC3E}">
        <p14:creationId xmlns:p14="http://schemas.microsoft.com/office/powerpoint/2010/main" val="173686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A97B1C-F865-B840-A154-60F964D23B0A}"/>
              </a:ext>
            </a:extLst>
          </p:cNvPr>
          <p:cNvPicPr>
            <a:picLocks noChangeAspect="1"/>
          </p:cNvPicPr>
          <p:nvPr/>
        </p:nvPicPr>
        <p:blipFill>
          <a:blip r:embed="rId2"/>
          <a:stretch>
            <a:fillRect/>
          </a:stretch>
        </p:blipFill>
        <p:spPr>
          <a:xfrm>
            <a:off x="1498600" y="615950"/>
            <a:ext cx="9194800" cy="5626100"/>
          </a:xfrm>
          <a:prstGeom prst="rect">
            <a:avLst/>
          </a:prstGeom>
        </p:spPr>
      </p:pic>
    </p:spTree>
    <p:extLst>
      <p:ext uri="{BB962C8B-B14F-4D97-AF65-F5344CB8AC3E}">
        <p14:creationId xmlns:p14="http://schemas.microsoft.com/office/powerpoint/2010/main" val="3471775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DB4CA9-E641-D240-916D-C80239B4CAF9}"/>
              </a:ext>
            </a:extLst>
          </p:cNvPr>
          <p:cNvPicPr>
            <a:picLocks noChangeAspect="1"/>
          </p:cNvPicPr>
          <p:nvPr/>
        </p:nvPicPr>
        <p:blipFill>
          <a:blip r:embed="rId3"/>
          <a:stretch>
            <a:fillRect/>
          </a:stretch>
        </p:blipFill>
        <p:spPr>
          <a:xfrm>
            <a:off x="1498600" y="615950"/>
            <a:ext cx="9194800" cy="5626100"/>
          </a:xfrm>
          <a:prstGeom prst="rect">
            <a:avLst/>
          </a:prstGeom>
        </p:spPr>
      </p:pic>
    </p:spTree>
    <p:extLst>
      <p:ext uri="{BB962C8B-B14F-4D97-AF65-F5344CB8AC3E}">
        <p14:creationId xmlns:p14="http://schemas.microsoft.com/office/powerpoint/2010/main" val="1670953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376549-3C40-954E-8F1E-D12FAA0084F2}"/>
              </a:ext>
            </a:extLst>
          </p:cNvPr>
          <p:cNvSpPr>
            <a:spLocks noGrp="1"/>
          </p:cNvSpPr>
          <p:nvPr>
            <p:ph idx="1"/>
          </p:nvPr>
        </p:nvSpPr>
        <p:spPr>
          <a:xfrm>
            <a:off x="838200" y="2713219"/>
            <a:ext cx="10515600" cy="3463743"/>
          </a:xfrm>
        </p:spPr>
        <p:txBody>
          <a:bodyPr>
            <a:normAutofit/>
          </a:bodyPr>
          <a:lstStyle/>
          <a:p>
            <a:pPr marL="0" indent="0">
              <a:buNone/>
            </a:pPr>
            <a:r>
              <a:rPr lang="en-US" sz="3800" dirty="0"/>
              <a:t>“The clear expectation is that taxpayers should fork over escalating amounts to keep tuition low… [but] </a:t>
            </a:r>
            <a:r>
              <a:rPr lang="en-US" sz="3800" dirty="0">
                <a:solidFill>
                  <a:srgbClr val="0070C0"/>
                </a:solidFill>
              </a:rPr>
              <a:t>low tuition </a:t>
            </a:r>
            <a:r>
              <a:rPr lang="en-US" sz="3800" i="1" dirty="0">
                <a:solidFill>
                  <a:srgbClr val="0070C0"/>
                </a:solidFill>
              </a:rPr>
              <a:t>spurs</a:t>
            </a:r>
            <a:r>
              <a:rPr lang="en-US" sz="3800" dirty="0">
                <a:solidFill>
                  <a:srgbClr val="0070C0"/>
                </a:solidFill>
              </a:rPr>
              <a:t> a high dropout rate</a:t>
            </a:r>
            <a:r>
              <a:rPr lang="en-US" sz="3800" dirty="0"/>
              <a:t>.” </a:t>
            </a:r>
            <a:r>
              <a:rPr lang="en-US" sz="3000" dirty="0"/>
              <a:t>(emphasis added)</a:t>
            </a:r>
          </a:p>
        </p:txBody>
      </p:sp>
      <p:sp>
        <p:nvSpPr>
          <p:cNvPr id="6" name="Title 1">
            <a:extLst>
              <a:ext uri="{FF2B5EF4-FFF2-40B4-BE49-F238E27FC236}">
                <a16:creationId xmlns:a16="http://schemas.microsoft.com/office/drawing/2014/main" id="{E2165BDD-759F-BA42-B5B8-0B616BE67306}"/>
              </a:ext>
            </a:extLst>
          </p:cNvPr>
          <p:cNvSpPr>
            <a:spLocks noGrp="1"/>
          </p:cNvSpPr>
          <p:nvPr>
            <p:ph type="title"/>
          </p:nvPr>
        </p:nvSpPr>
        <p:spPr>
          <a:xfrm>
            <a:off x="403486" y="1068314"/>
            <a:ext cx="10515600" cy="1325563"/>
          </a:xfrm>
        </p:spPr>
        <p:txBody>
          <a:bodyPr/>
          <a:lstStyle/>
          <a:p>
            <a:pPr algn="r"/>
            <a:r>
              <a:rPr lang="en-US" cap="small" dirty="0">
                <a:solidFill>
                  <a:srgbClr val="0070C0"/>
                </a:solidFill>
              </a:rPr>
              <a:t>Nov 8, 2017</a:t>
            </a:r>
            <a:endParaRPr lang="en-US" dirty="0">
              <a:solidFill>
                <a:srgbClr val="0070C0"/>
              </a:solidFill>
            </a:endParaRPr>
          </a:p>
        </p:txBody>
      </p:sp>
      <p:pic>
        <p:nvPicPr>
          <p:cNvPr id="7" name="Picture 6">
            <a:extLst>
              <a:ext uri="{FF2B5EF4-FFF2-40B4-BE49-F238E27FC236}">
                <a16:creationId xmlns:a16="http://schemas.microsoft.com/office/drawing/2014/main" id="{158D3121-179B-AE4A-931D-AFD79E77E4BA}"/>
              </a:ext>
            </a:extLst>
          </p:cNvPr>
          <p:cNvPicPr>
            <a:picLocks noChangeAspect="1"/>
          </p:cNvPicPr>
          <p:nvPr/>
        </p:nvPicPr>
        <p:blipFill>
          <a:blip r:embed="rId2"/>
          <a:stretch>
            <a:fillRect/>
          </a:stretch>
        </p:blipFill>
        <p:spPr>
          <a:xfrm>
            <a:off x="1013294" y="458934"/>
            <a:ext cx="6766602" cy="1480692"/>
          </a:xfrm>
          <a:prstGeom prst="rect">
            <a:avLst/>
          </a:prstGeom>
        </p:spPr>
      </p:pic>
    </p:spTree>
    <p:extLst>
      <p:ext uri="{BB962C8B-B14F-4D97-AF65-F5344CB8AC3E}">
        <p14:creationId xmlns:p14="http://schemas.microsoft.com/office/powerpoint/2010/main" val="391029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0160-61BE-C743-B55E-0C5302C0E838}"/>
              </a:ext>
            </a:extLst>
          </p:cNvPr>
          <p:cNvSpPr>
            <a:spLocks noGrp="1"/>
          </p:cNvSpPr>
          <p:nvPr>
            <p:ph type="title"/>
          </p:nvPr>
        </p:nvSpPr>
        <p:spPr/>
        <p:txBody>
          <a:bodyPr/>
          <a:lstStyle/>
          <a:p>
            <a:r>
              <a:rPr lang="en-US" dirty="0"/>
              <a:t>1. Data visualization</a:t>
            </a:r>
          </a:p>
        </p:txBody>
      </p:sp>
      <p:sp>
        <p:nvSpPr>
          <p:cNvPr id="3" name="Content Placeholder 2">
            <a:extLst>
              <a:ext uri="{FF2B5EF4-FFF2-40B4-BE49-F238E27FC236}">
                <a16:creationId xmlns:a16="http://schemas.microsoft.com/office/drawing/2014/main" id="{DDA033FE-64B8-104B-8B5D-B7F41CC1E730}"/>
              </a:ext>
            </a:extLst>
          </p:cNvPr>
          <p:cNvSpPr>
            <a:spLocks noGrp="1"/>
          </p:cNvSpPr>
          <p:nvPr>
            <p:ph idx="1"/>
          </p:nvPr>
        </p:nvSpPr>
        <p:spPr/>
        <p:txBody>
          <a:bodyPr/>
          <a:lstStyle/>
          <a:p>
            <a:r>
              <a:rPr lang="en-US" dirty="0"/>
              <a:t>Exploratory data analysis with multiple variables can be introduced in the first week of the intro course</a:t>
            </a:r>
          </a:p>
          <a:p>
            <a:r>
              <a:rPr lang="en-US" dirty="0"/>
              <a:t>Tableau is a data visualization software that</a:t>
            </a:r>
          </a:p>
          <a:p>
            <a:pPr lvl="1"/>
            <a:r>
              <a:rPr lang="en-US" dirty="0"/>
              <a:t>is powerful and authentic,</a:t>
            </a:r>
          </a:p>
          <a:p>
            <a:pPr lvl="1"/>
            <a:r>
              <a:rPr lang="en-US" dirty="0"/>
              <a:t>is free for academic use,</a:t>
            </a:r>
          </a:p>
          <a:p>
            <a:pPr lvl="1"/>
            <a:r>
              <a:rPr lang="en-US" dirty="0"/>
              <a:t>provides a platform for sharing work,</a:t>
            </a:r>
          </a:p>
          <a:p>
            <a:pPr lvl="1"/>
            <a:r>
              <a:rPr lang="en-US" dirty="0"/>
              <a:t>has a drag-and-drop interface that facilitates data exploration,</a:t>
            </a:r>
          </a:p>
          <a:p>
            <a:pPr lvl="1"/>
            <a:r>
              <a:rPr lang="en-US" dirty="0"/>
              <a:t>produces quality graphics without requiring programming skills</a:t>
            </a:r>
          </a:p>
          <a:p>
            <a:pPr lvl="1"/>
            <a:r>
              <a:rPr lang="en-US" dirty="0"/>
              <a:t>requires minimal training in how to use the software.</a:t>
            </a:r>
          </a:p>
          <a:p>
            <a:pPr lvl="1"/>
            <a:endParaRPr lang="en-US" dirty="0"/>
          </a:p>
          <a:p>
            <a:pPr lvl="1"/>
            <a:endParaRPr lang="en-US" dirty="0"/>
          </a:p>
        </p:txBody>
      </p:sp>
    </p:spTree>
    <p:extLst>
      <p:ext uri="{BB962C8B-B14F-4D97-AF65-F5344CB8AC3E}">
        <p14:creationId xmlns:p14="http://schemas.microsoft.com/office/powerpoint/2010/main" val="4133055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C9969-026B-2248-A483-5D9E1043435D}"/>
              </a:ext>
            </a:extLst>
          </p:cNvPr>
          <p:cNvSpPr>
            <a:spLocks noGrp="1"/>
          </p:cNvSpPr>
          <p:nvPr>
            <p:ph type="title"/>
          </p:nvPr>
        </p:nvSpPr>
        <p:spPr/>
        <p:txBody>
          <a:bodyPr/>
          <a:lstStyle/>
          <a:p>
            <a:r>
              <a:rPr lang="en-US" dirty="0"/>
              <a:t>Example: Roller Coaster Data</a:t>
            </a:r>
          </a:p>
        </p:txBody>
      </p:sp>
      <p:sp>
        <p:nvSpPr>
          <p:cNvPr id="3" name="Content Placeholder 2">
            <a:extLst>
              <a:ext uri="{FF2B5EF4-FFF2-40B4-BE49-F238E27FC236}">
                <a16:creationId xmlns:a16="http://schemas.microsoft.com/office/drawing/2014/main" id="{03459394-AA68-3C40-971E-16BCEAFED822}"/>
              </a:ext>
            </a:extLst>
          </p:cNvPr>
          <p:cNvSpPr>
            <a:spLocks noGrp="1"/>
          </p:cNvSpPr>
          <p:nvPr>
            <p:ph idx="1"/>
          </p:nvPr>
        </p:nvSpPr>
        <p:spPr>
          <a:xfrm>
            <a:off x="838200" y="1548040"/>
            <a:ext cx="10515600" cy="4351338"/>
          </a:xfrm>
        </p:spPr>
        <p:txBody>
          <a:bodyPr>
            <a:normAutofit fontScale="92500" lnSpcReduction="10000"/>
          </a:bodyPr>
          <a:lstStyle/>
          <a:p>
            <a:r>
              <a:rPr lang="en-US" dirty="0"/>
              <a:t>Sample of 157 roller coasters in the US that opened between 1915 and 2016</a:t>
            </a:r>
          </a:p>
          <a:p>
            <a:r>
              <a:rPr lang="en-US" dirty="0"/>
              <a:t>15 Variables: Coaster, Park, City, State, Type, Design, Year Opened, Top Speed, Max Height, Drop, Length, Duration, Inversions?, # of Inversions, Age Group</a:t>
            </a:r>
          </a:p>
          <a:p>
            <a:r>
              <a:rPr lang="en-US" dirty="0"/>
              <a:t>Data from Roller Coaster </a:t>
            </a:r>
            <a:r>
              <a:rPr lang="en-US" dirty="0" err="1"/>
              <a:t>DataBase</a:t>
            </a:r>
            <a:r>
              <a:rPr lang="en-US" dirty="0"/>
              <a:t> (</a:t>
            </a:r>
            <a:r>
              <a:rPr lang="en-US" dirty="0">
                <a:hlinkClick r:id="rId3"/>
              </a:rPr>
              <a:t>https://rcdb.com/</a:t>
            </a:r>
            <a:r>
              <a:rPr lang="en-US" dirty="0"/>
              <a:t>) and </a:t>
            </a:r>
            <a:r>
              <a:rPr lang="en-US" dirty="0">
                <a:hlinkClick r:id="rId4"/>
              </a:rPr>
              <a:t>https://www.UltimateRollerCoaster.com/</a:t>
            </a:r>
            <a:r>
              <a:rPr lang="en-US" dirty="0"/>
              <a:t> </a:t>
            </a:r>
          </a:p>
          <a:p>
            <a:r>
              <a:rPr lang="en-US" dirty="0"/>
              <a:t>Activity questions from ESTEEM: Enhancing Statistics Teacher Education with E-Modules (</a:t>
            </a:r>
            <a:r>
              <a:rPr lang="en-US" dirty="0">
                <a:hlinkClick r:id="rId5"/>
              </a:rPr>
              <a:t>http://hirise.fi.ncsu.edu/project/esteem/</a:t>
            </a:r>
            <a:r>
              <a:rPr lang="en-US" dirty="0"/>
              <a:t>)</a:t>
            </a:r>
          </a:p>
          <a:p>
            <a:r>
              <a:rPr lang="en-US" dirty="0"/>
              <a:t>Activity worksheet posted at: </a:t>
            </a:r>
            <a:r>
              <a:rPr lang="en-US" dirty="0">
                <a:hlinkClick r:id="rId6"/>
              </a:rPr>
              <a:t>http://www.math.montana.edu/courses/s216/TableauActivityS18.pdf</a:t>
            </a:r>
            <a:endParaRPr lang="en-US" dirty="0"/>
          </a:p>
          <a:p>
            <a:endParaRPr lang="en-US" dirty="0"/>
          </a:p>
        </p:txBody>
      </p:sp>
    </p:spTree>
    <p:extLst>
      <p:ext uri="{BB962C8B-B14F-4D97-AF65-F5344CB8AC3E}">
        <p14:creationId xmlns:p14="http://schemas.microsoft.com/office/powerpoint/2010/main" val="3947811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73033-C3B8-9D41-82C0-0EEE2550CAFF}"/>
              </a:ext>
            </a:extLst>
          </p:cNvPr>
          <p:cNvSpPr>
            <a:spLocks noGrp="1"/>
          </p:cNvSpPr>
          <p:nvPr>
            <p:ph type="title"/>
          </p:nvPr>
        </p:nvSpPr>
        <p:spPr/>
        <p:txBody>
          <a:bodyPr/>
          <a:lstStyle/>
          <a:p>
            <a:r>
              <a:rPr lang="en-US" dirty="0"/>
              <a:t>Example: Roller Coaster Data</a:t>
            </a:r>
          </a:p>
        </p:txBody>
      </p:sp>
      <p:sp>
        <p:nvSpPr>
          <p:cNvPr id="3" name="Content Placeholder 2">
            <a:extLst>
              <a:ext uri="{FF2B5EF4-FFF2-40B4-BE49-F238E27FC236}">
                <a16:creationId xmlns:a16="http://schemas.microsoft.com/office/drawing/2014/main" id="{B8C25D97-3A5B-7444-B2DA-42E32BBE8E12}"/>
              </a:ext>
            </a:extLst>
          </p:cNvPr>
          <p:cNvSpPr>
            <a:spLocks noGrp="1"/>
          </p:cNvSpPr>
          <p:nvPr>
            <p:ph idx="1"/>
          </p:nvPr>
        </p:nvSpPr>
        <p:spPr>
          <a:xfrm>
            <a:off x="838200" y="1552576"/>
            <a:ext cx="10929730" cy="4351338"/>
          </a:xfrm>
        </p:spPr>
        <p:txBody>
          <a:bodyPr>
            <a:normAutofit fontScale="85000" lnSpcReduction="20000"/>
          </a:bodyPr>
          <a:lstStyle/>
          <a:p>
            <a:pPr marL="292100" lvl="0" indent="-292100">
              <a:lnSpc>
                <a:spcPct val="100000"/>
              </a:lnSpc>
              <a:buFont typeface="+mj-lt"/>
              <a:buAutoNum type="arabicPeriod"/>
            </a:pPr>
            <a:r>
              <a:rPr lang="en-US" dirty="0"/>
              <a:t>How fast is the fastest roller coaster? What is the name of this roller coaster? </a:t>
            </a:r>
          </a:p>
          <a:p>
            <a:pPr marL="292100" lvl="0" indent="-292100">
              <a:lnSpc>
                <a:spcPct val="100000"/>
              </a:lnSpc>
              <a:buFont typeface="+mj-lt"/>
              <a:buAutoNum type="arabicPeriod"/>
            </a:pPr>
            <a:r>
              <a:rPr lang="en-US" dirty="0"/>
              <a:t>Do newer roller coasters seem to have higher top speed than older ones? Create a data visualization that answers this question.</a:t>
            </a:r>
          </a:p>
          <a:p>
            <a:pPr marL="292100" lvl="0" indent="-292100">
              <a:lnSpc>
                <a:spcPct val="100000"/>
              </a:lnSpc>
              <a:buFont typeface="+mj-lt"/>
              <a:buAutoNum type="arabicPeriod"/>
            </a:pPr>
            <a:r>
              <a:rPr lang="en-US" dirty="0"/>
              <a:t>Are newer roller coasters more likely to be made of steel than older ones? What about roller coasters with a high top speed?</a:t>
            </a:r>
          </a:p>
          <a:p>
            <a:pPr marL="292100" lvl="0" indent="-292100">
              <a:lnSpc>
                <a:spcPct val="100000"/>
              </a:lnSpc>
              <a:buFont typeface="+mj-lt"/>
              <a:buAutoNum type="arabicPeriod"/>
            </a:pPr>
            <a:r>
              <a:rPr lang="en-US" dirty="0"/>
              <a:t>Is there a relationship between top speed and maximum height? Describe this relationship.</a:t>
            </a:r>
          </a:p>
          <a:p>
            <a:pPr marL="292100" lvl="0" indent="-292100">
              <a:lnSpc>
                <a:spcPct val="100000"/>
              </a:lnSpc>
              <a:buFont typeface="+mj-lt"/>
              <a:buAutoNum type="arabicPeriod"/>
            </a:pPr>
            <a:r>
              <a:rPr lang="en-US" dirty="0"/>
              <a:t>Investigate some other factors that you think might have a relationship with top speed. Create a Dashboard comprised of data visualizations which you think summarize the relationship between top speed and at least two other variables that seem to be related to top speed. Add text to the Dashboard and write a few sentences describing what you find.</a:t>
            </a:r>
          </a:p>
          <a:p>
            <a:endParaRPr lang="en-US" dirty="0"/>
          </a:p>
          <a:p>
            <a:endParaRPr lang="en-US" dirty="0"/>
          </a:p>
        </p:txBody>
      </p:sp>
    </p:spTree>
    <p:extLst>
      <p:ext uri="{BB962C8B-B14F-4D97-AF65-F5344CB8AC3E}">
        <p14:creationId xmlns:p14="http://schemas.microsoft.com/office/powerpoint/2010/main" val="1901595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0BB575-E79B-0D49-8C5C-3A8EC7CBDCD0}"/>
              </a:ext>
            </a:extLst>
          </p:cNvPr>
          <p:cNvPicPr>
            <a:picLocks noChangeAspect="1"/>
          </p:cNvPicPr>
          <p:nvPr/>
        </p:nvPicPr>
        <p:blipFill>
          <a:blip r:embed="rId3"/>
          <a:stretch>
            <a:fillRect/>
          </a:stretch>
        </p:blipFill>
        <p:spPr>
          <a:xfrm>
            <a:off x="1809750" y="0"/>
            <a:ext cx="8572500" cy="6858000"/>
          </a:xfrm>
          <a:prstGeom prst="rect">
            <a:avLst/>
          </a:prstGeom>
        </p:spPr>
      </p:pic>
    </p:spTree>
    <p:extLst>
      <p:ext uri="{BB962C8B-B14F-4D97-AF65-F5344CB8AC3E}">
        <p14:creationId xmlns:p14="http://schemas.microsoft.com/office/powerpoint/2010/main" val="113050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0160-61BE-C743-B55E-0C5302C0E838}"/>
              </a:ext>
            </a:extLst>
          </p:cNvPr>
          <p:cNvSpPr>
            <a:spLocks noGrp="1"/>
          </p:cNvSpPr>
          <p:nvPr>
            <p:ph type="title"/>
          </p:nvPr>
        </p:nvSpPr>
        <p:spPr/>
        <p:txBody>
          <a:bodyPr/>
          <a:lstStyle/>
          <a:p>
            <a:r>
              <a:rPr lang="en-US" dirty="0"/>
              <a:t>2. Simulation-based tests</a:t>
            </a:r>
          </a:p>
        </p:txBody>
      </p:sp>
      <p:sp>
        <p:nvSpPr>
          <p:cNvPr id="3" name="Content Placeholder 2">
            <a:extLst>
              <a:ext uri="{FF2B5EF4-FFF2-40B4-BE49-F238E27FC236}">
                <a16:creationId xmlns:a16="http://schemas.microsoft.com/office/drawing/2014/main" id="{DDA033FE-64B8-104B-8B5D-B7F41CC1E730}"/>
              </a:ext>
            </a:extLst>
          </p:cNvPr>
          <p:cNvSpPr>
            <a:spLocks noGrp="1"/>
          </p:cNvSpPr>
          <p:nvPr>
            <p:ph idx="1"/>
          </p:nvPr>
        </p:nvSpPr>
        <p:spPr>
          <a:xfrm>
            <a:off x="838200" y="1473063"/>
            <a:ext cx="10515600" cy="4351338"/>
          </a:xfrm>
        </p:spPr>
        <p:txBody>
          <a:bodyPr/>
          <a:lstStyle/>
          <a:p>
            <a:r>
              <a:rPr lang="en-US" dirty="0" err="1"/>
              <a:t>Tintle</a:t>
            </a:r>
            <a:r>
              <a:rPr lang="en-US" dirty="0"/>
              <a:t> et al. (2014) large scale empirical study on the use of randomization based methods in the intro course.</a:t>
            </a:r>
          </a:p>
          <a:p>
            <a:r>
              <a:rPr lang="en-US" dirty="0"/>
              <a:t>Overall, improvement on CAOS test was 11.6% for randomization curricula, and 5.6% for traditional (p-value &lt; 0.001).</a:t>
            </a:r>
          </a:p>
          <a:p>
            <a:r>
              <a:rPr lang="en-US" dirty="0"/>
              <a:t>Randomization curricula showed significantly higher performance in: data collection and design, graphical representations, probability, confidence intervals, and tests of significance. (Randomization curricula significantly lower in descriptive statistics.)</a:t>
            </a:r>
          </a:p>
          <a:p>
            <a:r>
              <a:rPr lang="en-US" dirty="0"/>
              <a:t>Hildreth et al. (2018) found simulation-based curricula helped increase student understanding in several key concepts. </a:t>
            </a:r>
          </a:p>
        </p:txBody>
      </p:sp>
    </p:spTree>
    <p:extLst>
      <p:ext uri="{BB962C8B-B14F-4D97-AF65-F5344CB8AC3E}">
        <p14:creationId xmlns:p14="http://schemas.microsoft.com/office/powerpoint/2010/main" val="243959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44DF-3046-D04B-BE06-83F449E3A6B5}"/>
              </a:ext>
            </a:extLst>
          </p:cNvPr>
          <p:cNvSpPr>
            <a:spLocks noGrp="1"/>
          </p:cNvSpPr>
          <p:nvPr>
            <p:ph type="title"/>
          </p:nvPr>
        </p:nvSpPr>
        <p:spPr/>
        <p:txBody>
          <a:bodyPr/>
          <a:lstStyle/>
          <a:p>
            <a:r>
              <a:rPr lang="en-US" dirty="0"/>
              <a:t>Example: Swimming with Dolphins</a:t>
            </a:r>
          </a:p>
        </p:txBody>
      </p:sp>
      <p:graphicFrame>
        <p:nvGraphicFramePr>
          <p:cNvPr id="4" name="Content Placeholder 3">
            <a:extLst>
              <a:ext uri="{FF2B5EF4-FFF2-40B4-BE49-F238E27FC236}">
                <a16:creationId xmlns:a16="http://schemas.microsoft.com/office/drawing/2014/main" id="{59621E3C-27FF-934B-AF7D-58AF61996E28}"/>
              </a:ext>
            </a:extLst>
          </p:cNvPr>
          <p:cNvGraphicFramePr>
            <a:graphicFrameLocks noGrp="1"/>
          </p:cNvGraphicFramePr>
          <p:nvPr>
            <p:ph idx="1"/>
            <p:extLst>
              <p:ext uri="{D42A27DB-BD31-4B8C-83A1-F6EECF244321}">
                <p14:modId xmlns:p14="http://schemas.microsoft.com/office/powerpoint/2010/main" val="96363970"/>
              </p:ext>
            </p:extLst>
          </p:nvPr>
        </p:nvGraphicFramePr>
        <p:xfrm>
          <a:off x="838200" y="2514600"/>
          <a:ext cx="10515600" cy="3302001"/>
        </p:xfrm>
        <a:graphic>
          <a:graphicData uri="http://schemas.openxmlformats.org/drawingml/2006/table">
            <a:tbl>
              <a:tblPr firstRow="1" firstCol="1" bandRow="1" bandCol="1">
                <a:tableStyleId>{5C22544A-7EE6-4342-B048-85BDC9FD1C3A}</a:tableStyleId>
              </a:tblPr>
              <a:tblGrid>
                <a:gridCol w="4402874">
                  <a:extLst>
                    <a:ext uri="{9D8B030D-6E8A-4147-A177-3AD203B41FA5}">
                      <a16:colId xmlns:a16="http://schemas.microsoft.com/office/drawing/2014/main" val="2259838425"/>
                    </a:ext>
                  </a:extLst>
                </a:gridCol>
                <a:gridCol w="2564780">
                  <a:extLst>
                    <a:ext uri="{9D8B030D-6E8A-4147-A177-3AD203B41FA5}">
                      <a16:colId xmlns:a16="http://schemas.microsoft.com/office/drawing/2014/main" val="4085207572"/>
                    </a:ext>
                  </a:extLst>
                </a:gridCol>
                <a:gridCol w="2671646">
                  <a:extLst>
                    <a:ext uri="{9D8B030D-6E8A-4147-A177-3AD203B41FA5}">
                      <a16:colId xmlns:a16="http://schemas.microsoft.com/office/drawing/2014/main" val="3906404138"/>
                    </a:ext>
                  </a:extLst>
                </a:gridCol>
                <a:gridCol w="876300">
                  <a:extLst>
                    <a:ext uri="{9D8B030D-6E8A-4147-A177-3AD203B41FA5}">
                      <a16:colId xmlns:a16="http://schemas.microsoft.com/office/drawing/2014/main" val="770482238"/>
                    </a:ext>
                  </a:extLst>
                </a:gridCol>
              </a:tblGrid>
              <a:tr h="1333501">
                <a:tc>
                  <a:txBody>
                    <a:bodyPr/>
                    <a:lstStyle/>
                    <a:p>
                      <a:pPr marL="0" marR="0">
                        <a:spcBef>
                          <a:spcPts val="0"/>
                        </a:spcBef>
                        <a:spcAft>
                          <a:spcPts val="0"/>
                        </a:spcAft>
                      </a:pPr>
                      <a:r>
                        <a:rPr lang="en-US" sz="2500" dirty="0">
                          <a:effectLst/>
                        </a:rPr>
                        <a:t> </a:t>
                      </a:r>
                      <a:endParaRPr lang="en-US" sz="25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500" dirty="0">
                          <a:effectLst/>
                        </a:rPr>
                        <a:t>Animal care program</a:t>
                      </a:r>
                    </a:p>
                    <a:p>
                      <a:pPr marL="0" marR="0">
                        <a:spcBef>
                          <a:spcPts val="0"/>
                        </a:spcBef>
                        <a:spcAft>
                          <a:spcPts val="0"/>
                        </a:spcAft>
                      </a:pPr>
                      <a:r>
                        <a:rPr lang="en-US" sz="2500" dirty="0">
                          <a:effectLst/>
                        </a:rPr>
                        <a:t>(dolphin therapy)</a:t>
                      </a:r>
                      <a:endParaRPr lang="en-US" sz="25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500">
                          <a:effectLst/>
                        </a:rPr>
                        <a:t>Outdoor nature program</a:t>
                      </a:r>
                    </a:p>
                    <a:p>
                      <a:pPr marL="0" marR="0">
                        <a:spcBef>
                          <a:spcPts val="0"/>
                        </a:spcBef>
                        <a:spcAft>
                          <a:spcPts val="0"/>
                        </a:spcAft>
                      </a:pPr>
                      <a:r>
                        <a:rPr lang="en-US" sz="2500">
                          <a:effectLst/>
                        </a:rPr>
                        <a:t>(control group)</a:t>
                      </a:r>
                      <a:endParaRPr lang="en-US" sz="25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500">
                          <a:effectLst/>
                        </a:rPr>
                        <a:t>Total</a:t>
                      </a:r>
                      <a:endParaRPr lang="en-US" sz="25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32530828"/>
                  </a:ext>
                </a:extLst>
              </a:tr>
              <a:tr h="444500">
                <a:tc>
                  <a:txBody>
                    <a:bodyPr/>
                    <a:lstStyle/>
                    <a:p>
                      <a:pPr marL="0" marR="0">
                        <a:spcBef>
                          <a:spcPts val="0"/>
                        </a:spcBef>
                        <a:spcAft>
                          <a:spcPts val="0"/>
                        </a:spcAft>
                      </a:pPr>
                      <a:r>
                        <a:rPr lang="en-US" sz="2500">
                          <a:effectLst/>
                        </a:rPr>
                        <a:t>Showed substantial improvement</a:t>
                      </a:r>
                      <a:endParaRPr lang="en-US" sz="25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500" dirty="0">
                          <a:effectLst/>
                        </a:rPr>
                        <a:t>10</a:t>
                      </a:r>
                      <a:endParaRPr lang="en-US" sz="25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2500">
                          <a:effectLst/>
                        </a:rPr>
                        <a:t>3</a:t>
                      </a:r>
                      <a:endParaRPr lang="en-US" sz="250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2500">
                          <a:effectLst/>
                        </a:rPr>
                        <a:t>13</a:t>
                      </a:r>
                      <a:endParaRPr lang="en-US" sz="250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22312260"/>
                  </a:ext>
                </a:extLst>
              </a:tr>
              <a:tr h="444500">
                <a:tc>
                  <a:txBody>
                    <a:bodyPr/>
                    <a:lstStyle/>
                    <a:p>
                      <a:pPr marL="0" marR="0">
                        <a:spcBef>
                          <a:spcPts val="0"/>
                        </a:spcBef>
                        <a:spcAft>
                          <a:spcPts val="0"/>
                        </a:spcAft>
                      </a:pPr>
                      <a:r>
                        <a:rPr lang="en-US" sz="2500">
                          <a:effectLst/>
                        </a:rPr>
                        <a:t>Did not show substantial improvement</a:t>
                      </a:r>
                      <a:endParaRPr lang="en-US" sz="25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500" dirty="0">
                          <a:effectLst/>
                        </a:rPr>
                        <a:t>5</a:t>
                      </a:r>
                      <a:endParaRPr lang="en-US" sz="25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2500" dirty="0">
                          <a:effectLst/>
                        </a:rPr>
                        <a:t>12</a:t>
                      </a:r>
                      <a:endParaRPr lang="en-US" sz="25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2500">
                          <a:effectLst/>
                        </a:rPr>
                        <a:t>17</a:t>
                      </a:r>
                      <a:endParaRPr lang="en-US" sz="250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198725963"/>
                  </a:ext>
                </a:extLst>
              </a:tr>
              <a:tr h="444500">
                <a:tc>
                  <a:txBody>
                    <a:bodyPr/>
                    <a:lstStyle/>
                    <a:p>
                      <a:pPr marL="0" marR="0">
                        <a:spcBef>
                          <a:spcPts val="0"/>
                        </a:spcBef>
                        <a:spcAft>
                          <a:spcPts val="0"/>
                        </a:spcAft>
                      </a:pPr>
                      <a:r>
                        <a:rPr lang="en-US" sz="2500">
                          <a:effectLst/>
                        </a:rPr>
                        <a:t>Total</a:t>
                      </a:r>
                      <a:endParaRPr lang="en-US" sz="25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500">
                          <a:effectLst/>
                        </a:rPr>
                        <a:t>15</a:t>
                      </a:r>
                      <a:endParaRPr lang="en-US" sz="250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2500" dirty="0">
                          <a:effectLst/>
                        </a:rPr>
                        <a:t>15</a:t>
                      </a:r>
                      <a:endParaRPr lang="en-US" sz="25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2500" dirty="0">
                          <a:effectLst/>
                        </a:rPr>
                        <a:t>30</a:t>
                      </a:r>
                      <a:endParaRPr lang="en-US" sz="25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882589072"/>
                  </a:ext>
                </a:extLst>
              </a:tr>
            </a:tbl>
          </a:graphicData>
        </a:graphic>
      </p:graphicFrame>
      <p:sp>
        <p:nvSpPr>
          <p:cNvPr id="5" name="TextBox 4">
            <a:extLst>
              <a:ext uri="{FF2B5EF4-FFF2-40B4-BE49-F238E27FC236}">
                <a16:creationId xmlns:a16="http://schemas.microsoft.com/office/drawing/2014/main" id="{237100E7-C84A-2B4B-B5C1-CBA3458D43F5}"/>
              </a:ext>
            </a:extLst>
          </p:cNvPr>
          <p:cNvSpPr txBox="1"/>
          <p:nvPr/>
        </p:nvSpPr>
        <p:spPr>
          <a:xfrm>
            <a:off x="838200" y="1524000"/>
            <a:ext cx="10515600" cy="954107"/>
          </a:xfrm>
          <a:prstGeom prst="rect">
            <a:avLst/>
          </a:prstGeom>
          <a:noFill/>
        </p:spPr>
        <p:txBody>
          <a:bodyPr wrap="square" rtlCol="0">
            <a:spAutoFit/>
          </a:bodyPr>
          <a:lstStyle/>
          <a:p>
            <a:r>
              <a:rPr lang="en-US" sz="2800" dirty="0"/>
              <a:t>Is swimming with dolphins therapeutic for patients suffering from clinical depression?</a:t>
            </a:r>
          </a:p>
        </p:txBody>
      </p:sp>
    </p:spTree>
    <p:extLst>
      <p:ext uri="{BB962C8B-B14F-4D97-AF65-F5344CB8AC3E}">
        <p14:creationId xmlns:p14="http://schemas.microsoft.com/office/powerpoint/2010/main" val="1955714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A3823D-CD06-5643-A0A9-591567700842}"/>
              </a:ext>
            </a:extLst>
          </p:cNvPr>
          <p:cNvPicPr>
            <a:picLocks noChangeAspect="1"/>
          </p:cNvPicPr>
          <p:nvPr/>
        </p:nvPicPr>
        <p:blipFill rotWithShape="1">
          <a:blip r:embed="rId3"/>
          <a:srcRect r="53537"/>
          <a:stretch/>
        </p:blipFill>
        <p:spPr>
          <a:xfrm>
            <a:off x="688431" y="499162"/>
            <a:ext cx="6690732" cy="5991465"/>
          </a:xfrm>
          <a:prstGeom prst="rect">
            <a:avLst/>
          </a:prstGeom>
        </p:spPr>
      </p:pic>
      <p:pic>
        <p:nvPicPr>
          <p:cNvPr id="4" name="Picture 3">
            <a:extLst>
              <a:ext uri="{FF2B5EF4-FFF2-40B4-BE49-F238E27FC236}">
                <a16:creationId xmlns:a16="http://schemas.microsoft.com/office/drawing/2014/main" id="{EA592D09-65A9-D748-916A-41019D7C8AB3}"/>
              </a:ext>
            </a:extLst>
          </p:cNvPr>
          <p:cNvPicPr>
            <a:picLocks noChangeAspect="1"/>
          </p:cNvPicPr>
          <p:nvPr/>
        </p:nvPicPr>
        <p:blipFill rotWithShape="1">
          <a:blip r:embed="rId3"/>
          <a:srcRect l="47591"/>
          <a:stretch/>
        </p:blipFill>
        <p:spPr>
          <a:xfrm>
            <a:off x="3732714" y="599960"/>
            <a:ext cx="7292897" cy="5789868"/>
          </a:xfrm>
          <a:prstGeom prst="rect">
            <a:avLst/>
          </a:prstGeom>
        </p:spPr>
      </p:pic>
      <p:sp>
        <p:nvSpPr>
          <p:cNvPr id="5" name="TextBox 4">
            <a:extLst>
              <a:ext uri="{FF2B5EF4-FFF2-40B4-BE49-F238E27FC236}">
                <a16:creationId xmlns:a16="http://schemas.microsoft.com/office/drawing/2014/main" id="{0DEFDED1-81F1-0A4A-BAA4-7B60B0FF20F9}"/>
              </a:ext>
            </a:extLst>
          </p:cNvPr>
          <p:cNvSpPr txBox="1"/>
          <p:nvPr/>
        </p:nvSpPr>
        <p:spPr>
          <a:xfrm>
            <a:off x="5795689" y="399751"/>
            <a:ext cx="5776332" cy="477054"/>
          </a:xfrm>
          <a:prstGeom prst="rect">
            <a:avLst/>
          </a:prstGeom>
          <a:noFill/>
        </p:spPr>
        <p:txBody>
          <a:bodyPr wrap="square" rtlCol="0">
            <a:spAutoFit/>
          </a:bodyPr>
          <a:lstStyle/>
          <a:p>
            <a:r>
              <a:rPr lang="en-US" sz="2500" dirty="0">
                <a:hlinkClick r:id="rId4"/>
              </a:rPr>
              <a:t>www.rossmanchance.com/applets</a:t>
            </a:r>
            <a:r>
              <a:rPr lang="en-US" sz="2500" dirty="0"/>
              <a:t> </a:t>
            </a:r>
          </a:p>
        </p:txBody>
      </p:sp>
      <p:sp>
        <p:nvSpPr>
          <p:cNvPr id="6" name="TextBox 5">
            <a:extLst>
              <a:ext uri="{FF2B5EF4-FFF2-40B4-BE49-F238E27FC236}">
                <a16:creationId xmlns:a16="http://schemas.microsoft.com/office/drawing/2014/main" id="{2183FB37-B740-3A4C-BFC4-7CF0FB9FAA9A}"/>
              </a:ext>
            </a:extLst>
          </p:cNvPr>
          <p:cNvSpPr txBox="1"/>
          <p:nvPr/>
        </p:nvSpPr>
        <p:spPr>
          <a:xfrm>
            <a:off x="1141844" y="4261448"/>
            <a:ext cx="4088920" cy="769441"/>
          </a:xfrm>
          <a:prstGeom prst="rect">
            <a:avLst/>
          </a:prstGeom>
          <a:solidFill>
            <a:schemeClr val="accent1">
              <a:lumMod val="20000"/>
              <a:lumOff val="80000"/>
            </a:schemeClr>
          </a:solidFill>
        </p:spPr>
        <p:txBody>
          <a:bodyPr wrap="square" rtlCol="0">
            <a:spAutoFit/>
          </a:bodyPr>
          <a:lstStyle/>
          <a:p>
            <a:r>
              <a:rPr lang="en-US" sz="2200" dirty="0"/>
              <a:t>Blue cards = 13 “improvers”</a:t>
            </a:r>
          </a:p>
          <a:p>
            <a:r>
              <a:rPr lang="en-US" sz="2200" dirty="0"/>
              <a:t>Green cards = 17 “non-improvers”</a:t>
            </a:r>
          </a:p>
        </p:txBody>
      </p:sp>
      <p:cxnSp>
        <p:nvCxnSpPr>
          <p:cNvPr id="8" name="Straight Arrow Connector 7">
            <a:extLst>
              <a:ext uri="{FF2B5EF4-FFF2-40B4-BE49-F238E27FC236}">
                <a16:creationId xmlns:a16="http://schemas.microsoft.com/office/drawing/2014/main" id="{35E5C933-0293-0441-96B4-595CA712D33E}"/>
              </a:ext>
            </a:extLst>
          </p:cNvPr>
          <p:cNvCxnSpPr>
            <a:cxnSpLocks/>
          </p:cNvCxnSpPr>
          <p:nvPr/>
        </p:nvCxnSpPr>
        <p:spPr>
          <a:xfrm flipV="1">
            <a:off x="3229436" y="3485071"/>
            <a:ext cx="1428829" cy="759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6F35B4F-9AE7-8042-91C9-EA7B4F1F589C}"/>
              </a:ext>
            </a:extLst>
          </p:cNvPr>
          <p:cNvSpPr txBox="1"/>
          <p:nvPr/>
        </p:nvSpPr>
        <p:spPr>
          <a:xfrm>
            <a:off x="5165436" y="3003713"/>
            <a:ext cx="4616920" cy="769441"/>
          </a:xfrm>
          <a:prstGeom prst="rect">
            <a:avLst/>
          </a:prstGeom>
          <a:solidFill>
            <a:schemeClr val="accent1">
              <a:lumMod val="20000"/>
              <a:lumOff val="80000"/>
            </a:schemeClr>
          </a:solidFill>
        </p:spPr>
        <p:txBody>
          <a:bodyPr wrap="square" rtlCol="0">
            <a:spAutoFit/>
          </a:bodyPr>
          <a:lstStyle/>
          <a:p>
            <a:r>
              <a:rPr lang="en-US" sz="2200" dirty="0"/>
              <a:t>10,000 shuffles (re-randomizations) of cards into 15 dolphin and 15 control</a:t>
            </a:r>
          </a:p>
        </p:txBody>
      </p:sp>
      <p:cxnSp>
        <p:nvCxnSpPr>
          <p:cNvPr id="11" name="Straight Arrow Connector 10">
            <a:extLst>
              <a:ext uri="{FF2B5EF4-FFF2-40B4-BE49-F238E27FC236}">
                <a16:creationId xmlns:a16="http://schemas.microsoft.com/office/drawing/2014/main" id="{02A8185E-7DA0-614B-ACB3-F8B86CCEB8A4}"/>
              </a:ext>
            </a:extLst>
          </p:cNvPr>
          <p:cNvCxnSpPr>
            <a:cxnSpLocks/>
          </p:cNvCxnSpPr>
          <p:nvPr/>
        </p:nvCxnSpPr>
        <p:spPr>
          <a:xfrm flipV="1">
            <a:off x="7253028" y="2227336"/>
            <a:ext cx="1428829" cy="759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5064045-6636-154C-BDF4-649688C306E6}"/>
              </a:ext>
            </a:extLst>
          </p:cNvPr>
          <p:cNvSpPr txBox="1"/>
          <p:nvPr/>
        </p:nvSpPr>
        <p:spPr>
          <a:xfrm>
            <a:off x="5386671" y="5476345"/>
            <a:ext cx="5292831" cy="1107996"/>
          </a:xfrm>
          <a:prstGeom prst="rect">
            <a:avLst/>
          </a:prstGeom>
          <a:solidFill>
            <a:schemeClr val="accent1">
              <a:lumMod val="20000"/>
              <a:lumOff val="80000"/>
            </a:schemeClr>
          </a:solidFill>
        </p:spPr>
        <p:txBody>
          <a:bodyPr wrap="square" rtlCol="0">
            <a:spAutoFit/>
          </a:bodyPr>
          <a:lstStyle/>
          <a:p>
            <a:r>
              <a:rPr lang="en-US" sz="2200" dirty="0"/>
              <a:t>p-value: 127 of the 10,000 re-randomizations resulted in a difference in proportions of 0.467 (observed) or higher</a:t>
            </a:r>
          </a:p>
        </p:txBody>
      </p:sp>
      <p:cxnSp>
        <p:nvCxnSpPr>
          <p:cNvPr id="13" name="Straight Arrow Connector 12">
            <a:extLst>
              <a:ext uri="{FF2B5EF4-FFF2-40B4-BE49-F238E27FC236}">
                <a16:creationId xmlns:a16="http://schemas.microsoft.com/office/drawing/2014/main" id="{B2CC91D5-ACD4-D840-8829-94CF847C0351}"/>
              </a:ext>
            </a:extLst>
          </p:cNvPr>
          <p:cNvCxnSpPr>
            <a:cxnSpLocks/>
          </p:cNvCxnSpPr>
          <p:nvPr/>
        </p:nvCxnSpPr>
        <p:spPr>
          <a:xfrm flipV="1">
            <a:off x="7474264" y="5113369"/>
            <a:ext cx="800783" cy="345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86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1E7C-8870-D143-9AA4-E0223F158B7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93A4770-7574-6549-96DE-F0E2A30ABCB9}"/>
              </a:ext>
            </a:extLst>
          </p:cNvPr>
          <p:cNvSpPr>
            <a:spLocks noGrp="1"/>
          </p:cNvSpPr>
          <p:nvPr>
            <p:ph idx="1"/>
          </p:nvPr>
        </p:nvSpPr>
        <p:spPr/>
        <p:txBody>
          <a:bodyPr/>
          <a:lstStyle/>
          <a:p>
            <a:r>
              <a:rPr lang="en-US" dirty="0"/>
              <a:t>What are the Guidelines for Assessment and Instruction in Statistics Education (GAISE)?</a:t>
            </a:r>
          </a:p>
          <a:p>
            <a:pPr lvl="1"/>
            <a:r>
              <a:rPr lang="en-US" dirty="0"/>
              <a:t>New emphases introduced in 2016</a:t>
            </a:r>
          </a:p>
          <a:p>
            <a:r>
              <a:rPr lang="en-US" dirty="0"/>
              <a:t>Three ways to integrate GAISE in </a:t>
            </a:r>
            <a:r>
              <a:rPr lang="en-US" i="1" dirty="0">
                <a:solidFill>
                  <a:schemeClr val="accent1"/>
                </a:solidFill>
              </a:rPr>
              <a:t>what</a:t>
            </a:r>
            <a:r>
              <a:rPr lang="en-US" dirty="0"/>
              <a:t> we teach</a:t>
            </a:r>
          </a:p>
          <a:p>
            <a:r>
              <a:rPr lang="en-US" dirty="0"/>
              <a:t>Three ways to integrate GAISE in </a:t>
            </a:r>
            <a:r>
              <a:rPr lang="en-US" i="1" dirty="0">
                <a:solidFill>
                  <a:schemeClr val="accent1"/>
                </a:solidFill>
              </a:rPr>
              <a:t>how</a:t>
            </a:r>
            <a:r>
              <a:rPr lang="en-US" dirty="0"/>
              <a:t> we teach</a:t>
            </a:r>
          </a:p>
          <a:p>
            <a:r>
              <a:rPr lang="en-US" dirty="0"/>
              <a:t>Where does data science fit in?</a:t>
            </a:r>
          </a:p>
        </p:txBody>
      </p:sp>
    </p:spTree>
    <p:extLst>
      <p:ext uri="{BB962C8B-B14F-4D97-AF65-F5344CB8AC3E}">
        <p14:creationId xmlns:p14="http://schemas.microsoft.com/office/powerpoint/2010/main" val="3500788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0160-61BE-C743-B55E-0C5302C0E838}"/>
              </a:ext>
            </a:extLst>
          </p:cNvPr>
          <p:cNvSpPr>
            <a:spLocks noGrp="1"/>
          </p:cNvSpPr>
          <p:nvPr>
            <p:ph type="title"/>
          </p:nvPr>
        </p:nvSpPr>
        <p:spPr/>
        <p:txBody>
          <a:bodyPr/>
          <a:lstStyle/>
          <a:p>
            <a:r>
              <a:rPr lang="en-US" dirty="0"/>
              <a:t>3. Bootstrapping confidence intervals</a:t>
            </a:r>
          </a:p>
        </p:txBody>
      </p:sp>
      <p:sp>
        <p:nvSpPr>
          <p:cNvPr id="5" name="Content Placeholder 4">
            <a:extLst>
              <a:ext uri="{FF2B5EF4-FFF2-40B4-BE49-F238E27FC236}">
                <a16:creationId xmlns:a16="http://schemas.microsoft.com/office/drawing/2014/main" id="{049F4113-C61A-0048-8EC9-742151D408CF}"/>
              </a:ext>
            </a:extLst>
          </p:cNvPr>
          <p:cNvSpPr>
            <a:spLocks noGrp="1"/>
          </p:cNvSpPr>
          <p:nvPr>
            <p:ph idx="1"/>
          </p:nvPr>
        </p:nvSpPr>
        <p:spPr>
          <a:xfrm>
            <a:off x="838200" y="1825625"/>
            <a:ext cx="10750062" cy="4351338"/>
          </a:xfrm>
        </p:spPr>
        <p:txBody>
          <a:bodyPr/>
          <a:lstStyle/>
          <a:p>
            <a:pPr marL="0" indent="0">
              <a:buNone/>
            </a:pPr>
            <a:r>
              <a:rPr lang="en-US" sz="3200" dirty="0"/>
              <a:t>Idea behind </a:t>
            </a:r>
            <a:r>
              <a:rPr lang="en-US" sz="3200" b="1" dirty="0">
                <a:solidFill>
                  <a:schemeClr val="accent1"/>
                </a:solidFill>
              </a:rPr>
              <a:t>sampling distributions</a:t>
            </a:r>
            <a:r>
              <a:rPr lang="en-US" sz="3200" dirty="0"/>
              <a:t>:</a:t>
            </a:r>
          </a:p>
          <a:p>
            <a:pPr marL="914400" lvl="1" indent="-457200">
              <a:buFont typeface="+mj-lt"/>
              <a:buAutoNum type="arabicPeriod"/>
            </a:pPr>
            <a:r>
              <a:rPr lang="en-US" sz="2600" dirty="0"/>
              <a:t>Draw samples from the </a:t>
            </a:r>
            <a:r>
              <a:rPr lang="en-US" sz="2600" i="1" dirty="0"/>
              <a:t>population</a:t>
            </a:r>
            <a:r>
              <a:rPr lang="en-US" sz="2600" dirty="0"/>
              <a:t>, and</a:t>
            </a:r>
          </a:p>
          <a:p>
            <a:pPr marL="914400" lvl="1" indent="-457200">
              <a:buFont typeface="+mj-lt"/>
              <a:buAutoNum type="arabicPeriod"/>
            </a:pPr>
            <a:r>
              <a:rPr lang="en-US" sz="2600" dirty="0"/>
              <a:t>Compute the statistic of interest (mean, median, etc.) for each sample.</a:t>
            </a:r>
          </a:p>
          <a:p>
            <a:endParaRPr lang="en-US" dirty="0"/>
          </a:p>
          <a:p>
            <a:pPr marL="0" indent="0">
              <a:buNone/>
            </a:pPr>
            <a:r>
              <a:rPr lang="en-US" sz="3200" dirty="0"/>
              <a:t>Idea behind </a:t>
            </a:r>
            <a:r>
              <a:rPr lang="en-US" sz="3200" b="1" dirty="0">
                <a:solidFill>
                  <a:schemeClr val="accent1"/>
                </a:solidFill>
              </a:rPr>
              <a:t>bootstrapping</a:t>
            </a:r>
            <a:r>
              <a:rPr lang="en-US" sz="3200" dirty="0"/>
              <a:t>:</a:t>
            </a:r>
          </a:p>
          <a:p>
            <a:pPr marL="914400" lvl="1" indent="-457200">
              <a:buFont typeface="+mj-lt"/>
              <a:buAutoNum type="arabicPeriod"/>
            </a:pPr>
            <a:r>
              <a:rPr lang="en-US" sz="2600" dirty="0"/>
              <a:t>Draw samples from </a:t>
            </a:r>
            <a:r>
              <a:rPr lang="en-US" sz="2600" i="1" dirty="0"/>
              <a:t>an estimate of</a:t>
            </a:r>
            <a:r>
              <a:rPr lang="en-US" sz="2600" dirty="0"/>
              <a:t> the population, and</a:t>
            </a:r>
          </a:p>
          <a:p>
            <a:pPr marL="914400" lvl="1" indent="-457200">
              <a:buFont typeface="+mj-lt"/>
              <a:buAutoNum type="arabicPeriod"/>
            </a:pPr>
            <a:r>
              <a:rPr lang="en-US" sz="2600" dirty="0"/>
              <a:t>Compute the statistic of interest for each sample.</a:t>
            </a:r>
          </a:p>
        </p:txBody>
      </p:sp>
    </p:spTree>
    <p:extLst>
      <p:ext uri="{BB962C8B-B14F-4D97-AF65-F5344CB8AC3E}">
        <p14:creationId xmlns:p14="http://schemas.microsoft.com/office/powerpoint/2010/main" val="130870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C179-ECF9-7F4C-B90C-DC64118018D8}"/>
              </a:ext>
            </a:extLst>
          </p:cNvPr>
          <p:cNvSpPr>
            <a:spLocks noGrp="1"/>
          </p:cNvSpPr>
          <p:nvPr>
            <p:ph type="title"/>
          </p:nvPr>
        </p:nvSpPr>
        <p:spPr/>
        <p:txBody>
          <a:bodyPr/>
          <a:lstStyle/>
          <a:p>
            <a:r>
              <a:rPr lang="en-US" dirty="0"/>
              <a:t>Sampling Distribution (</a:t>
            </a:r>
            <a:r>
              <a:rPr lang="en-US" dirty="0" err="1"/>
              <a:t>Hesterberg</a:t>
            </a:r>
            <a:r>
              <a:rPr lang="en-US" dirty="0"/>
              <a:t>, 2015)</a:t>
            </a:r>
          </a:p>
        </p:txBody>
      </p:sp>
      <p:pic>
        <p:nvPicPr>
          <p:cNvPr id="4" name="Picture 3">
            <a:extLst>
              <a:ext uri="{FF2B5EF4-FFF2-40B4-BE49-F238E27FC236}">
                <a16:creationId xmlns:a16="http://schemas.microsoft.com/office/drawing/2014/main" id="{4CE6FE47-9E18-D84C-9274-CB82BC79343E}"/>
              </a:ext>
            </a:extLst>
          </p:cNvPr>
          <p:cNvPicPr>
            <a:picLocks noChangeAspect="1"/>
          </p:cNvPicPr>
          <p:nvPr/>
        </p:nvPicPr>
        <p:blipFill>
          <a:blip r:embed="rId2"/>
          <a:stretch>
            <a:fillRect/>
          </a:stretch>
        </p:blipFill>
        <p:spPr>
          <a:xfrm>
            <a:off x="457200" y="1476135"/>
            <a:ext cx="11277600" cy="4292600"/>
          </a:xfrm>
          <a:prstGeom prst="rect">
            <a:avLst/>
          </a:prstGeom>
        </p:spPr>
      </p:pic>
    </p:spTree>
    <p:extLst>
      <p:ext uri="{BB962C8B-B14F-4D97-AF65-F5344CB8AC3E}">
        <p14:creationId xmlns:p14="http://schemas.microsoft.com/office/powerpoint/2010/main" val="1294486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70148-EEA2-BC4B-AB7A-B54460169742}"/>
              </a:ext>
            </a:extLst>
          </p:cNvPr>
          <p:cNvSpPr>
            <a:spLocks noGrp="1"/>
          </p:cNvSpPr>
          <p:nvPr>
            <p:ph type="title"/>
          </p:nvPr>
        </p:nvSpPr>
        <p:spPr/>
        <p:txBody>
          <a:bodyPr/>
          <a:lstStyle/>
          <a:p>
            <a:r>
              <a:rPr lang="en-US" dirty="0"/>
              <a:t>Bootstrap Distribution (</a:t>
            </a:r>
            <a:r>
              <a:rPr lang="en-US" dirty="0" err="1"/>
              <a:t>Hesterberg</a:t>
            </a:r>
            <a:r>
              <a:rPr lang="en-US" dirty="0"/>
              <a:t>, 2015)</a:t>
            </a:r>
          </a:p>
        </p:txBody>
      </p:sp>
      <p:pic>
        <p:nvPicPr>
          <p:cNvPr id="4" name="Picture 3">
            <a:extLst>
              <a:ext uri="{FF2B5EF4-FFF2-40B4-BE49-F238E27FC236}">
                <a16:creationId xmlns:a16="http://schemas.microsoft.com/office/drawing/2014/main" id="{5083E228-5657-9B48-9117-CD1421FB86B5}"/>
              </a:ext>
            </a:extLst>
          </p:cNvPr>
          <p:cNvPicPr>
            <a:picLocks noChangeAspect="1"/>
          </p:cNvPicPr>
          <p:nvPr/>
        </p:nvPicPr>
        <p:blipFill>
          <a:blip r:embed="rId3"/>
          <a:stretch>
            <a:fillRect/>
          </a:stretch>
        </p:blipFill>
        <p:spPr>
          <a:xfrm>
            <a:off x="482600" y="1307615"/>
            <a:ext cx="11226800" cy="4559300"/>
          </a:xfrm>
          <a:prstGeom prst="rect">
            <a:avLst/>
          </a:prstGeom>
        </p:spPr>
      </p:pic>
    </p:spTree>
    <p:extLst>
      <p:ext uri="{BB962C8B-B14F-4D97-AF65-F5344CB8AC3E}">
        <p14:creationId xmlns:p14="http://schemas.microsoft.com/office/powerpoint/2010/main" val="2422488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29A5D9-98B9-1F47-AF18-FDF721C52FE5}"/>
              </a:ext>
            </a:extLst>
          </p:cNvPr>
          <p:cNvPicPr>
            <a:picLocks noChangeAspect="1"/>
          </p:cNvPicPr>
          <p:nvPr/>
        </p:nvPicPr>
        <p:blipFill>
          <a:blip r:embed="rId2"/>
          <a:stretch>
            <a:fillRect/>
          </a:stretch>
        </p:blipFill>
        <p:spPr>
          <a:xfrm>
            <a:off x="510845" y="0"/>
            <a:ext cx="11170310" cy="6858000"/>
          </a:xfrm>
          <a:prstGeom prst="rect">
            <a:avLst/>
          </a:prstGeom>
        </p:spPr>
      </p:pic>
      <p:sp>
        <p:nvSpPr>
          <p:cNvPr id="7" name="TextBox 6">
            <a:extLst>
              <a:ext uri="{FF2B5EF4-FFF2-40B4-BE49-F238E27FC236}">
                <a16:creationId xmlns:a16="http://schemas.microsoft.com/office/drawing/2014/main" id="{E8B8FC2C-0849-D949-8C91-392BA85055B3}"/>
              </a:ext>
            </a:extLst>
          </p:cNvPr>
          <p:cNvSpPr txBox="1"/>
          <p:nvPr/>
        </p:nvSpPr>
        <p:spPr>
          <a:xfrm>
            <a:off x="8410417" y="492369"/>
            <a:ext cx="3270738" cy="369332"/>
          </a:xfrm>
          <a:prstGeom prst="rect">
            <a:avLst/>
          </a:prstGeom>
          <a:noFill/>
        </p:spPr>
        <p:txBody>
          <a:bodyPr wrap="square" rtlCol="0">
            <a:spAutoFit/>
          </a:bodyPr>
          <a:lstStyle/>
          <a:p>
            <a:r>
              <a:rPr lang="en-US" dirty="0">
                <a:hlinkClick r:id="rId3"/>
              </a:rPr>
              <a:t>www.lock5stat.com/StatKey</a:t>
            </a:r>
            <a:r>
              <a:rPr lang="en-US" dirty="0"/>
              <a:t> </a:t>
            </a:r>
          </a:p>
        </p:txBody>
      </p:sp>
    </p:spTree>
    <p:extLst>
      <p:ext uri="{BB962C8B-B14F-4D97-AF65-F5344CB8AC3E}">
        <p14:creationId xmlns:p14="http://schemas.microsoft.com/office/powerpoint/2010/main" val="2041398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0160-61BE-C743-B55E-0C5302C0E838}"/>
              </a:ext>
            </a:extLst>
          </p:cNvPr>
          <p:cNvSpPr>
            <a:spLocks noGrp="1"/>
          </p:cNvSpPr>
          <p:nvPr>
            <p:ph type="title"/>
          </p:nvPr>
        </p:nvSpPr>
        <p:spPr>
          <a:xfrm>
            <a:off x="457199" y="365125"/>
            <a:ext cx="11218985" cy="1325563"/>
          </a:xfrm>
        </p:spPr>
        <p:txBody>
          <a:bodyPr>
            <a:normAutofit/>
          </a:bodyPr>
          <a:lstStyle/>
          <a:p>
            <a:pPr algn="ctr"/>
            <a:r>
              <a:rPr lang="en-US" sz="4000" b="1" dirty="0">
                <a:solidFill>
                  <a:schemeClr val="accent1"/>
                </a:solidFill>
              </a:rPr>
              <a:t>Sampling variability is the core of statistical inference.</a:t>
            </a:r>
          </a:p>
        </p:txBody>
      </p:sp>
      <p:sp>
        <p:nvSpPr>
          <p:cNvPr id="3" name="Content Placeholder 2">
            <a:extLst>
              <a:ext uri="{FF2B5EF4-FFF2-40B4-BE49-F238E27FC236}">
                <a16:creationId xmlns:a16="http://schemas.microsoft.com/office/drawing/2014/main" id="{DDA033FE-64B8-104B-8B5D-B7F41CC1E730}"/>
              </a:ext>
            </a:extLst>
          </p:cNvPr>
          <p:cNvSpPr>
            <a:spLocks noGrp="1"/>
          </p:cNvSpPr>
          <p:nvPr>
            <p:ph idx="1"/>
          </p:nvPr>
        </p:nvSpPr>
        <p:spPr>
          <a:xfrm>
            <a:off x="615462" y="1570161"/>
            <a:ext cx="10738338" cy="4351338"/>
          </a:xfrm>
        </p:spPr>
        <p:txBody>
          <a:bodyPr>
            <a:normAutofit lnSpcReduction="10000"/>
          </a:bodyPr>
          <a:lstStyle/>
          <a:p>
            <a:pPr marL="0" indent="0">
              <a:lnSpc>
                <a:spcPct val="100000"/>
              </a:lnSpc>
              <a:buNone/>
            </a:pPr>
            <a:r>
              <a:rPr lang="en-US" dirty="0"/>
              <a:t>Pedagogical value of bootstrapping and simulation-based tests (</a:t>
            </a:r>
            <a:r>
              <a:rPr lang="en-US" dirty="0" err="1"/>
              <a:t>Hesterberg</a:t>
            </a:r>
            <a:r>
              <a:rPr lang="en-US" dirty="0"/>
              <a:t>, 2015):</a:t>
            </a:r>
          </a:p>
          <a:p>
            <a:pPr lvl="1">
              <a:lnSpc>
                <a:spcPct val="100000"/>
              </a:lnSpc>
            </a:pPr>
            <a:r>
              <a:rPr lang="en-US" sz="2600" dirty="0"/>
              <a:t>Reinforces central role that sampling from a population plays in statistics</a:t>
            </a:r>
          </a:p>
          <a:p>
            <a:pPr lvl="1">
              <a:lnSpc>
                <a:spcPct val="100000"/>
              </a:lnSpc>
            </a:pPr>
            <a:r>
              <a:rPr lang="en-US" sz="2600" dirty="0"/>
              <a:t>Sampling variability is visible</a:t>
            </a:r>
          </a:p>
          <a:p>
            <a:pPr lvl="1">
              <a:lnSpc>
                <a:spcPct val="100000"/>
              </a:lnSpc>
            </a:pPr>
            <a:r>
              <a:rPr lang="en-US" sz="2600" dirty="0"/>
              <a:t>Measure variability of a sampling distribution using already familiar methods (sample standard deviation)</a:t>
            </a:r>
          </a:p>
          <a:p>
            <a:pPr lvl="1">
              <a:lnSpc>
                <a:spcPct val="100000"/>
              </a:lnSpc>
            </a:pPr>
            <a:r>
              <a:rPr lang="en-US" sz="2600" dirty="0"/>
              <a:t>Reinforces the Central Limit Theorem</a:t>
            </a:r>
          </a:p>
          <a:p>
            <a:pPr lvl="1">
              <a:lnSpc>
                <a:spcPct val="100000"/>
              </a:lnSpc>
            </a:pPr>
            <a:r>
              <a:rPr lang="en-US" sz="2600" dirty="0"/>
              <a:t>Makes the abstract concrete</a:t>
            </a:r>
          </a:p>
          <a:p>
            <a:pPr lvl="1">
              <a:lnSpc>
                <a:spcPct val="100000"/>
              </a:lnSpc>
            </a:pPr>
            <a:r>
              <a:rPr lang="en-US" sz="2600" dirty="0"/>
              <a:t>Works with a wide variety of statistics</a:t>
            </a:r>
          </a:p>
          <a:p>
            <a:pPr lvl="1">
              <a:lnSpc>
                <a:spcPct val="100000"/>
              </a:lnSpc>
            </a:pPr>
            <a:r>
              <a:rPr lang="en-US" sz="2600" dirty="0"/>
              <a:t>Focus on ideas rather than formulas</a:t>
            </a:r>
          </a:p>
        </p:txBody>
      </p:sp>
    </p:spTree>
    <p:extLst>
      <p:ext uri="{BB962C8B-B14F-4D97-AF65-F5344CB8AC3E}">
        <p14:creationId xmlns:p14="http://schemas.microsoft.com/office/powerpoint/2010/main" val="86508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0160-61BE-C743-B55E-0C5302C0E838}"/>
              </a:ext>
            </a:extLst>
          </p:cNvPr>
          <p:cNvSpPr>
            <a:spLocks noGrp="1"/>
          </p:cNvSpPr>
          <p:nvPr>
            <p:ph type="title"/>
          </p:nvPr>
        </p:nvSpPr>
        <p:spPr/>
        <p:txBody>
          <a:bodyPr/>
          <a:lstStyle/>
          <a:p>
            <a:r>
              <a:rPr lang="en-US" dirty="0"/>
              <a:t>4. Exam reflections</a:t>
            </a:r>
          </a:p>
        </p:txBody>
      </p:sp>
      <p:sp>
        <p:nvSpPr>
          <p:cNvPr id="3" name="Content Placeholder 2">
            <a:extLst>
              <a:ext uri="{FF2B5EF4-FFF2-40B4-BE49-F238E27FC236}">
                <a16:creationId xmlns:a16="http://schemas.microsoft.com/office/drawing/2014/main" id="{DDA033FE-64B8-104B-8B5D-B7F41CC1E730}"/>
              </a:ext>
            </a:extLst>
          </p:cNvPr>
          <p:cNvSpPr>
            <a:spLocks noGrp="1"/>
          </p:cNvSpPr>
          <p:nvPr>
            <p:ph idx="1"/>
          </p:nvPr>
        </p:nvSpPr>
        <p:spPr/>
        <p:txBody>
          <a:bodyPr/>
          <a:lstStyle/>
          <a:p>
            <a:r>
              <a:rPr lang="en-US" dirty="0"/>
              <a:t>Use the class day after an exam for a group activity where students work through a selection of exam problems.</a:t>
            </a:r>
          </a:p>
          <a:p>
            <a:r>
              <a:rPr lang="en-US" dirty="0"/>
              <a:t>Include </a:t>
            </a:r>
            <a:r>
              <a:rPr lang="en-US" dirty="0">
                <a:solidFill>
                  <a:schemeClr val="accent1"/>
                </a:solidFill>
              </a:rPr>
              <a:t>metacognitive</a:t>
            </a:r>
            <a:r>
              <a:rPr lang="en-US" dirty="0"/>
              <a:t> questions such as “what exam study strategies seemed to work well?”</a:t>
            </a:r>
          </a:p>
          <a:p>
            <a:r>
              <a:rPr lang="en-US" dirty="0"/>
              <a:t>Another option: two-stage collaborative exams</a:t>
            </a:r>
          </a:p>
        </p:txBody>
      </p:sp>
    </p:spTree>
    <p:extLst>
      <p:ext uri="{BB962C8B-B14F-4D97-AF65-F5344CB8AC3E}">
        <p14:creationId xmlns:p14="http://schemas.microsoft.com/office/powerpoint/2010/main" val="3943687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0160-61BE-C743-B55E-0C5302C0E838}"/>
              </a:ext>
            </a:extLst>
          </p:cNvPr>
          <p:cNvSpPr>
            <a:spLocks noGrp="1"/>
          </p:cNvSpPr>
          <p:nvPr>
            <p:ph type="title"/>
          </p:nvPr>
        </p:nvSpPr>
        <p:spPr/>
        <p:txBody>
          <a:bodyPr/>
          <a:lstStyle/>
          <a:p>
            <a:r>
              <a:rPr lang="en-US" dirty="0"/>
              <a:t>5. Student-led projects</a:t>
            </a:r>
          </a:p>
        </p:txBody>
      </p:sp>
      <p:sp>
        <p:nvSpPr>
          <p:cNvPr id="3" name="Content Placeholder 2">
            <a:extLst>
              <a:ext uri="{FF2B5EF4-FFF2-40B4-BE49-F238E27FC236}">
                <a16:creationId xmlns:a16="http://schemas.microsoft.com/office/drawing/2014/main" id="{DDA033FE-64B8-104B-8B5D-B7F41CC1E730}"/>
              </a:ext>
            </a:extLst>
          </p:cNvPr>
          <p:cNvSpPr>
            <a:spLocks noGrp="1"/>
          </p:cNvSpPr>
          <p:nvPr>
            <p:ph idx="1"/>
          </p:nvPr>
        </p:nvSpPr>
        <p:spPr/>
        <p:txBody>
          <a:bodyPr/>
          <a:lstStyle/>
          <a:p>
            <a:r>
              <a:rPr lang="en-US" dirty="0"/>
              <a:t>Semester-long projects where students develop a research question, collect data, analyze data, and communicate both with a presentation and written report.</a:t>
            </a:r>
          </a:p>
          <a:p>
            <a:r>
              <a:rPr lang="en-US" dirty="0"/>
              <a:t>Benefits:</a:t>
            </a:r>
          </a:p>
          <a:p>
            <a:pPr lvl="1"/>
            <a:r>
              <a:rPr lang="en-US" dirty="0"/>
              <a:t>Students work through the entire statistical investigation process</a:t>
            </a:r>
          </a:p>
          <a:p>
            <a:pPr lvl="1"/>
            <a:r>
              <a:rPr lang="en-US" dirty="0"/>
              <a:t>Help students develop soft skills – working in a team, communication, project organization</a:t>
            </a:r>
          </a:p>
          <a:p>
            <a:pPr lvl="1"/>
            <a:r>
              <a:rPr lang="en-US" dirty="0"/>
              <a:t>Increase student motivation since topic is generated from the student rather than from the instructor</a:t>
            </a:r>
          </a:p>
          <a:p>
            <a:pPr lvl="1"/>
            <a:endParaRPr lang="en-US" dirty="0"/>
          </a:p>
          <a:p>
            <a:endParaRPr lang="en-US" dirty="0"/>
          </a:p>
        </p:txBody>
      </p:sp>
    </p:spTree>
    <p:extLst>
      <p:ext uri="{BB962C8B-B14F-4D97-AF65-F5344CB8AC3E}">
        <p14:creationId xmlns:p14="http://schemas.microsoft.com/office/powerpoint/2010/main" val="82631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F8940-64B6-4542-88E5-040BDFFFA527}"/>
              </a:ext>
            </a:extLst>
          </p:cNvPr>
          <p:cNvSpPr>
            <a:spLocks noGrp="1"/>
          </p:cNvSpPr>
          <p:nvPr>
            <p:ph type="title"/>
          </p:nvPr>
        </p:nvSpPr>
        <p:spPr/>
        <p:txBody>
          <a:bodyPr/>
          <a:lstStyle/>
          <a:p>
            <a:r>
              <a:rPr lang="en-US" dirty="0"/>
              <a:t>Tips for Student Group Projects</a:t>
            </a:r>
          </a:p>
        </p:txBody>
      </p:sp>
      <p:sp>
        <p:nvSpPr>
          <p:cNvPr id="3" name="Content Placeholder 2">
            <a:extLst>
              <a:ext uri="{FF2B5EF4-FFF2-40B4-BE49-F238E27FC236}">
                <a16:creationId xmlns:a16="http://schemas.microsoft.com/office/drawing/2014/main" id="{B40B3F9C-3446-D84F-9A80-C1BB39D90C5C}"/>
              </a:ext>
            </a:extLst>
          </p:cNvPr>
          <p:cNvSpPr>
            <a:spLocks noGrp="1"/>
          </p:cNvSpPr>
          <p:nvPr>
            <p:ph idx="1"/>
          </p:nvPr>
        </p:nvSpPr>
        <p:spPr/>
        <p:txBody>
          <a:bodyPr/>
          <a:lstStyle/>
          <a:p>
            <a:r>
              <a:rPr lang="en-US" dirty="0"/>
              <a:t>Build in group evaluation into the project grade</a:t>
            </a:r>
          </a:p>
          <a:p>
            <a:r>
              <a:rPr lang="en-US" dirty="0"/>
              <a:t>Spread out multiple due dates throughout the semester</a:t>
            </a:r>
          </a:p>
          <a:p>
            <a:r>
              <a:rPr lang="en-US" dirty="0"/>
              <a:t>Teach students how to work in groups</a:t>
            </a:r>
          </a:p>
          <a:p>
            <a:r>
              <a:rPr lang="en-US" dirty="0"/>
              <a:t>Use collaborative project tools (e.g., Google Docs, Slides, Sheets)</a:t>
            </a:r>
          </a:p>
          <a:p>
            <a:r>
              <a:rPr lang="en-US" dirty="0"/>
              <a:t>Have students turn in draft of report in pieces</a:t>
            </a:r>
          </a:p>
          <a:p>
            <a:endParaRPr lang="en-US" dirty="0"/>
          </a:p>
        </p:txBody>
      </p:sp>
    </p:spTree>
    <p:extLst>
      <p:ext uri="{BB962C8B-B14F-4D97-AF65-F5344CB8AC3E}">
        <p14:creationId xmlns:p14="http://schemas.microsoft.com/office/powerpoint/2010/main" val="763912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0160-61BE-C743-B55E-0C5302C0E838}"/>
              </a:ext>
            </a:extLst>
          </p:cNvPr>
          <p:cNvSpPr>
            <a:spLocks noGrp="1"/>
          </p:cNvSpPr>
          <p:nvPr>
            <p:ph type="title"/>
          </p:nvPr>
        </p:nvSpPr>
        <p:spPr/>
        <p:txBody>
          <a:bodyPr/>
          <a:lstStyle/>
          <a:p>
            <a:r>
              <a:rPr lang="en-US" dirty="0"/>
              <a:t>6. Flipped classroom</a:t>
            </a:r>
          </a:p>
        </p:txBody>
      </p:sp>
      <p:sp>
        <p:nvSpPr>
          <p:cNvPr id="3" name="Content Placeholder 2">
            <a:extLst>
              <a:ext uri="{FF2B5EF4-FFF2-40B4-BE49-F238E27FC236}">
                <a16:creationId xmlns:a16="http://schemas.microsoft.com/office/drawing/2014/main" id="{DDA033FE-64B8-104B-8B5D-B7F41CC1E730}"/>
              </a:ext>
            </a:extLst>
          </p:cNvPr>
          <p:cNvSpPr>
            <a:spLocks noGrp="1"/>
          </p:cNvSpPr>
          <p:nvPr>
            <p:ph idx="1"/>
          </p:nvPr>
        </p:nvSpPr>
        <p:spPr>
          <a:xfrm>
            <a:off x="838200" y="1655762"/>
            <a:ext cx="10515600" cy="1597026"/>
          </a:xfrm>
        </p:spPr>
        <p:txBody>
          <a:bodyPr>
            <a:normAutofit/>
          </a:bodyPr>
          <a:lstStyle/>
          <a:p>
            <a:r>
              <a:rPr lang="en-US" sz="3000" dirty="0"/>
              <a:t>Students introduced to content </a:t>
            </a:r>
          </a:p>
          <a:p>
            <a:r>
              <a:rPr lang="en-US" sz="3000" dirty="0"/>
              <a:t>Practice working through problems</a:t>
            </a:r>
          </a:p>
        </p:txBody>
      </p:sp>
      <p:pic>
        <p:nvPicPr>
          <p:cNvPr id="4" name="Picture 3">
            <a:extLst>
              <a:ext uri="{FF2B5EF4-FFF2-40B4-BE49-F238E27FC236}">
                <a16:creationId xmlns:a16="http://schemas.microsoft.com/office/drawing/2014/main" id="{C8C65602-89E1-3440-B1E6-8FF845C4356E}"/>
              </a:ext>
            </a:extLst>
          </p:cNvPr>
          <p:cNvPicPr>
            <a:picLocks noChangeAspect="1"/>
          </p:cNvPicPr>
          <p:nvPr/>
        </p:nvPicPr>
        <p:blipFill rotWithShape="1">
          <a:blip r:embed="rId3"/>
          <a:srcRect b="63125"/>
          <a:stretch/>
        </p:blipFill>
        <p:spPr>
          <a:xfrm>
            <a:off x="838200" y="3059905"/>
            <a:ext cx="8572500" cy="2528888"/>
          </a:xfrm>
          <a:prstGeom prst="rect">
            <a:avLst/>
          </a:prstGeom>
        </p:spPr>
      </p:pic>
      <p:sp>
        <p:nvSpPr>
          <p:cNvPr id="5" name="TextBox 4">
            <a:extLst>
              <a:ext uri="{FF2B5EF4-FFF2-40B4-BE49-F238E27FC236}">
                <a16:creationId xmlns:a16="http://schemas.microsoft.com/office/drawing/2014/main" id="{AD5C519C-C856-A546-8B57-EFC2F538D89E}"/>
              </a:ext>
            </a:extLst>
          </p:cNvPr>
          <p:cNvSpPr txBox="1"/>
          <p:nvPr/>
        </p:nvSpPr>
        <p:spPr>
          <a:xfrm>
            <a:off x="9410700" y="4814888"/>
            <a:ext cx="2781300" cy="584775"/>
          </a:xfrm>
          <a:prstGeom prst="rect">
            <a:avLst/>
          </a:prstGeom>
          <a:noFill/>
        </p:spPr>
        <p:txBody>
          <a:bodyPr wrap="square" rtlCol="0">
            <a:spAutoFit/>
          </a:bodyPr>
          <a:lstStyle/>
          <a:p>
            <a:r>
              <a:rPr lang="en-US" sz="1600" dirty="0">
                <a:hlinkClick r:id="rId4"/>
              </a:rPr>
              <a:t>http://www.montana.edu/</a:t>
            </a:r>
          </a:p>
          <a:p>
            <a:r>
              <a:rPr lang="en-US" sz="1600" dirty="0">
                <a:hlinkClick r:id="rId4"/>
              </a:rPr>
              <a:t>pdc/projects/2013/teal.htm</a:t>
            </a:r>
            <a:r>
              <a:rPr lang="en-US" sz="1600" dirty="0"/>
              <a:t> </a:t>
            </a:r>
          </a:p>
        </p:txBody>
      </p:sp>
      <p:sp>
        <p:nvSpPr>
          <p:cNvPr id="6" name="TextBox 5">
            <a:extLst>
              <a:ext uri="{FF2B5EF4-FFF2-40B4-BE49-F238E27FC236}">
                <a16:creationId xmlns:a16="http://schemas.microsoft.com/office/drawing/2014/main" id="{5E017DCC-42EA-BA4F-9D86-7A0CF40EA17A}"/>
              </a:ext>
            </a:extLst>
          </p:cNvPr>
          <p:cNvSpPr txBox="1"/>
          <p:nvPr/>
        </p:nvSpPr>
        <p:spPr>
          <a:xfrm>
            <a:off x="5995984" y="1614149"/>
            <a:ext cx="1843087" cy="553998"/>
          </a:xfrm>
          <a:prstGeom prst="rect">
            <a:avLst/>
          </a:prstGeom>
          <a:noFill/>
        </p:spPr>
        <p:txBody>
          <a:bodyPr wrap="square" rtlCol="0">
            <a:spAutoFit/>
          </a:bodyPr>
          <a:lstStyle/>
          <a:p>
            <a:r>
              <a:rPr lang="en-US" sz="3000" dirty="0"/>
              <a:t>in class</a:t>
            </a:r>
          </a:p>
        </p:txBody>
      </p:sp>
      <p:sp>
        <p:nvSpPr>
          <p:cNvPr id="7" name="TextBox 6">
            <a:extLst>
              <a:ext uri="{FF2B5EF4-FFF2-40B4-BE49-F238E27FC236}">
                <a16:creationId xmlns:a16="http://schemas.microsoft.com/office/drawing/2014/main" id="{1553700A-01B8-F74A-8C45-CAF206E77534}"/>
              </a:ext>
            </a:extLst>
          </p:cNvPr>
          <p:cNvSpPr txBox="1"/>
          <p:nvPr/>
        </p:nvSpPr>
        <p:spPr>
          <a:xfrm>
            <a:off x="6581775" y="2137588"/>
            <a:ext cx="1843087" cy="553998"/>
          </a:xfrm>
          <a:prstGeom prst="rect">
            <a:avLst/>
          </a:prstGeom>
          <a:noFill/>
        </p:spPr>
        <p:txBody>
          <a:bodyPr wrap="square" rtlCol="0">
            <a:spAutoFit/>
          </a:bodyPr>
          <a:lstStyle/>
          <a:p>
            <a:r>
              <a:rPr lang="en-US" sz="3000" dirty="0"/>
              <a:t>at home</a:t>
            </a:r>
          </a:p>
        </p:txBody>
      </p:sp>
    </p:spTree>
    <p:extLst>
      <p:ext uri="{BB962C8B-B14F-4D97-AF65-F5344CB8AC3E}">
        <p14:creationId xmlns:p14="http://schemas.microsoft.com/office/powerpoint/2010/main" val="246741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937 -0.00856 C 0.00807 -0.01273 0.00677 -0.01666 0.01172 -0.02523 C 0.01679 -0.03402 0.02799 -0.0625 0.03984 -0.06064 C 0.05182 -0.05902 0.07929 -0.03842 0.0832 -0.01481 C 0.08711 0.0088 0.07682 0.05463 0.06328 0.08102 C 0.04987 0.10741 0.02148 0.14352 0.00247 0.14352 C -0.01667 0.14352 -0.04206 0.11366 -0.05143 0.08102 C -0.06081 0.04838 -0.06237 -0.02384 -0.05378 -0.05231 C -0.04518 -0.08078 -0.0181 -0.09189 0.00013 -0.08981 C 0.01823 -0.08773 0.04531 -0.06273 0.05508 -0.03981 C 0.06484 -0.01689 0.06002 0.02825 0.05859 0.04769 C 0.05729 0.06713 0.05208 0.072 0.04687 0.07686 " pathEditMode="relative" rAng="0" ptsTypes="AAAAAAAAAAAA">
                                      <p:cBhvr>
                                        <p:cTn id="6" dur="2000" fill="hold"/>
                                        <p:tgtEl>
                                          <p:spTgt spid="6"/>
                                        </p:tgtEl>
                                        <p:attrNameLst>
                                          <p:attrName>ppt_x</p:attrName>
                                          <p:attrName>ppt_y</p:attrName>
                                        </p:attrNameLst>
                                      </p:cBhvr>
                                      <p:rCtr x="286" y="3519"/>
                                    </p:animMotion>
                                  </p:childTnLst>
                                </p:cTn>
                              </p:par>
                              <p:par>
                                <p:cTn id="7" presetID="0" presetClass="path" presetSubtype="0" accel="50000" decel="50000" fill="hold" grpId="0" nodeType="withEffect">
                                  <p:stCondLst>
                                    <p:cond delay="0"/>
                                  </p:stCondLst>
                                  <p:childTnLst>
                                    <p:animMotion origin="layout" path="M 0.00821 0.01297 C -0.00859 0.03125 -0.02539 0.04954 -0.04101 0.04838 C -0.05664 0.04746 -0.07812 0.03426 -0.08554 0.00672 C -0.09296 -0.0206 -0.09414 -0.08264 -0.08554 -0.11597 C -0.07695 -0.1493 -0.05195 -0.1831 -0.03398 -0.19305 C -0.01601 -0.20324 0.01303 -0.20602 0.02227 -0.17639 C 0.03138 -0.14699 0.03178 -0.04467 0.0211 -0.0162 C 0.01029 0.01227 -0.03046 0.0044 -0.04218 -0.00578 C -0.0539 -0.01574 -0.05156 -0.04606 -0.04921 -0.07662 " pathEditMode="relative" rAng="0" ptsTypes="AAAAAAAAA">
                                      <p:cBhvr>
                                        <p:cTn id="8" dur="2000" fill="hold"/>
                                        <p:tgtEl>
                                          <p:spTgt spid="7"/>
                                        </p:tgtEl>
                                        <p:attrNameLst>
                                          <p:attrName>ppt_x</p:attrName>
                                          <p:attrName>ppt_y</p:attrName>
                                        </p:attrNameLst>
                                      </p:cBhvr>
                                      <p:rCtr x="-3958" y="-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EBDA-154B-D14D-A460-8511D1554F35}"/>
              </a:ext>
            </a:extLst>
          </p:cNvPr>
          <p:cNvSpPr>
            <a:spLocks noGrp="1"/>
          </p:cNvSpPr>
          <p:nvPr>
            <p:ph type="title"/>
          </p:nvPr>
        </p:nvSpPr>
        <p:spPr/>
        <p:txBody>
          <a:bodyPr/>
          <a:lstStyle/>
          <a:p>
            <a:r>
              <a:rPr lang="en-US" dirty="0"/>
              <a:t>What does the research say?</a:t>
            </a:r>
          </a:p>
        </p:txBody>
      </p:sp>
      <p:sp>
        <p:nvSpPr>
          <p:cNvPr id="3" name="Content Placeholder 2">
            <a:extLst>
              <a:ext uri="{FF2B5EF4-FFF2-40B4-BE49-F238E27FC236}">
                <a16:creationId xmlns:a16="http://schemas.microsoft.com/office/drawing/2014/main" id="{4F28938C-DC74-BB41-8BB6-A4A8BA727E8A}"/>
              </a:ext>
            </a:extLst>
          </p:cNvPr>
          <p:cNvSpPr>
            <a:spLocks noGrp="1"/>
          </p:cNvSpPr>
          <p:nvPr>
            <p:ph idx="1"/>
          </p:nvPr>
        </p:nvSpPr>
        <p:spPr>
          <a:xfrm>
            <a:off x="838200" y="1690688"/>
            <a:ext cx="10515600" cy="4126601"/>
          </a:xfrm>
        </p:spPr>
        <p:txBody>
          <a:bodyPr>
            <a:normAutofit/>
          </a:bodyPr>
          <a:lstStyle/>
          <a:p>
            <a:r>
              <a:rPr lang="en-US" sz="2600" dirty="0"/>
              <a:t>Consistent with cognitive psychology research – generation effect, testing effect (</a:t>
            </a:r>
            <a:r>
              <a:rPr lang="en-US" sz="2600" dirty="0" err="1"/>
              <a:t>Winquist</a:t>
            </a:r>
            <a:r>
              <a:rPr lang="en-US" sz="2600" dirty="0"/>
              <a:t> &amp; Carlson, 2014)</a:t>
            </a:r>
          </a:p>
          <a:p>
            <a:r>
              <a:rPr lang="en-US" sz="2600" dirty="0"/>
              <a:t>Student perceptions mixed, but generally positive; tend to prefer in-person lectures to video lectures, but prefer interactive classroom activities over lectures (Bishop &amp; </a:t>
            </a:r>
            <a:r>
              <a:rPr lang="en-US" sz="2600" dirty="0" err="1"/>
              <a:t>Verleger</a:t>
            </a:r>
            <a:r>
              <a:rPr lang="en-US" sz="2600" dirty="0"/>
              <a:t>, 2013)</a:t>
            </a:r>
          </a:p>
          <a:p>
            <a:r>
              <a:rPr lang="en-US" sz="2600" dirty="0"/>
              <a:t>Many single-classroom studies, but lacking large empirical studies using objective learning outcomes in controlled experiment/quasi-experiment (Bishop &amp; </a:t>
            </a:r>
            <a:r>
              <a:rPr lang="en-US" sz="2600" dirty="0" err="1"/>
              <a:t>Verleger</a:t>
            </a:r>
            <a:r>
              <a:rPr lang="en-US" sz="2600" dirty="0"/>
              <a:t>, 2013)</a:t>
            </a:r>
          </a:p>
          <a:p>
            <a:r>
              <a:rPr lang="en-US" sz="2600" dirty="0"/>
              <a:t>Might improve student motivation and help manage cognitive load (</a:t>
            </a:r>
            <a:r>
              <a:rPr lang="en-US" sz="2600" dirty="0" err="1"/>
              <a:t>Abeysekera</a:t>
            </a:r>
            <a:r>
              <a:rPr lang="en-US" sz="2600" dirty="0"/>
              <a:t> &amp; Dawson, 2015)</a:t>
            </a:r>
          </a:p>
        </p:txBody>
      </p:sp>
    </p:spTree>
    <p:extLst>
      <p:ext uri="{BB962C8B-B14F-4D97-AF65-F5344CB8AC3E}">
        <p14:creationId xmlns:p14="http://schemas.microsoft.com/office/powerpoint/2010/main" val="193059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CA14-B5D9-6744-997A-637737840970}"/>
              </a:ext>
            </a:extLst>
          </p:cNvPr>
          <p:cNvSpPr>
            <a:spLocks noGrp="1"/>
          </p:cNvSpPr>
          <p:nvPr>
            <p:ph type="title"/>
          </p:nvPr>
        </p:nvSpPr>
        <p:spPr/>
        <p:txBody>
          <a:bodyPr/>
          <a:lstStyle/>
          <a:p>
            <a:r>
              <a:rPr lang="en-US" dirty="0"/>
              <a:t>GAISE College Report</a:t>
            </a:r>
          </a:p>
        </p:txBody>
      </p:sp>
      <p:sp>
        <p:nvSpPr>
          <p:cNvPr id="3" name="Content Placeholder 2">
            <a:extLst>
              <a:ext uri="{FF2B5EF4-FFF2-40B4-BE49-F238E27FC236}">
                <a16:creationId xmlns:a16="http://schemas.microsoft.com/office/drawing/2014/main" id="{85793DB6-4F41-4245-8206-F12D0DBAD651}"/>
              </a:ext>
            </a:extLst>
          </p:cNvPr>
          <p:cNvSpPr>
            <a:spLocks noGrp="1"/>
          </p:cNvSpPr>
          <p:nvPr>
            <p:ph idx="1"/>
          </p:nvPr>
        </p:nvSpPr>
        <p:spPr/>
        <p:txBody>
          <a:bodyPr/>
          <a:lstStyle/>
          <a:p>
            <a:r>
              <a:rPr lang="en-US" i="1" dirty="0"/>
              <a:t>Guidelines for Assessment and Instruction in Statistics Education </a:t>
            </a:r>
            <a:r>
              <a:rPr lang="en-US" dirty="0"/>
              <a:t>(GAISE) College Report endorsed by the ASA in 2005</a:t>
            </a:r>
          </a:p>
          <a:p>
            <a:r>
              <a:rPr lang="en-US" dirty="0"/>
              <a:t>Primarily focused on the introductory statistics course at two- and four-year institutions</a:t>
            </a:r>
          </a:p>
          <a:p>
            <a:r>
              <a:rPr lang="en-US" dirty="0"/>
              <a:t>First three focus on </a:t>
            </a:r>
            <a:r>
              <a:rPr lang="en-US" i="1" dirty="0"/>
              <a:t>what</a:t>
            </a:r>
            <a:r>
              <a:rPr lang="en-US" dirty="0"/>
              <a:t> to teach in introductory courses</a:t>
            </a:r>
          </a:p>
          <a:p>
            <a:r>
              <a:rPr lang="en-US" dirty="0"/>
              <a:t>Second three focus on </a:t>
            </a:r>
            <a:r>
              <a:rPr lang="en-US" i="1" dirty="0"/>
              <a:t>how</a:t>
            </a:r>
            <a:r>
              <a:rPr lang="en-US" dirty="0"/>
              <a:t> to teach introductory courses</a:t>
            </a:r>
          </a:p>
          <a:p>
            <a:r>
              <a:rPr lang="en-US" dirty="0"/>
              <a:t>Revised report with new emphases added in 2016.</a:t>
            </a:r>
          </a:p>
          <a:p>
            <a:endParaRPr lang="en-US" dirty="0"/>
          </a:p>
        </p:txBody>
      </p:sp>
      <p:pic>
        <p:nvPicPr>
          <p:cNvPr id="4" name="Picture 3">
            <a:extLst>
              <a:ext uri="{FF2B5EF4-FFF2-40B4-BE49-F238E27FC236}">
                <a16:creationId xmlns:a16="http://schemas.microsoft.com/office/drawing/2014/main" id="{6A38776A-DBC3-B340-91D6-FEEF4B49E408}"/>
              </a:ext>
            </a:extLst>
          </p:cNvPr>
          <p:cNvPicPr>
            <a:picLocks noChangeAspect="1"/>
          </p:cNvPicPr>
          <p:nvPr/>
        </p:nvPicPr>
        <p:blipFill>
          <a:blip r:embed="rId2"/>
          <a:stretch>
            <a:fillRect/>
          </a:stretch>
        </p:blipFill>
        <p:spPr>
          <a:xfrm>
            <a:off x="6718300" y="589756"/>
            <a:ext cx="4635500" cy="673100"/>
          </a:xfrm>
          <a:prstGeom prst="rect">
            <a:avLst/>
          </a:prstGeom>
        </p:spPr>
      </p:pic>
    </p:spTree>
    <p:extLst>
      <p:ext uri="{BB962C8B-B14F-4D97-AF65-F5344CB8AC3E}">
        <p14:creationId xmlns:p14="http://schemas.microsoft.com/office/powerpoint/2010/main" val="1567142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A275B62-0DBE-5548-8F57-E14D738945BB}"/>
              </a:ext>
            </a:extLst>
          </p:cNvPr>
          <p:cNvGraphicFramePr>
            <a:graphicFrameLocks noGrp="1"/>
          </p:cNvGraphicFramePr>
          <p:nvPr>
            <p:extLst>
              <p:ext uri="{D42A27DB-BD31-4B8C-83A1-F6EECF244321}">
                <p14:modId xmlns:p14="http://schemas.microsoft.com/office/powerpoint/2010/main" val="3975262595"/>
              </p:ext>
            </p:extLst>
          </p:nvPr>
        </p:nvGraphicFramePr>
        <p:xfrm>
          <a:off x="558347" y="536734"/>
          <a:ext cx="11053084" cy="5732016"/>
        </p:xfrm>
        <a:graphic>
          <a:graphicData uri="http://schemas.openxmlformats.org/drawingml/2006/table">
            <a:tbl>
              <a:tblPr firstRow="1" firstCol="1" bandRow="1">
                <a:tableStyleId>{5C22544A-7EE6-4342-B048-85BDC9FD1C3A}</a:tableStyleId>
              </a:tblPr>
              <a:tblGrid>
                <a:gridCol w="4591462">
                  <a:extLst>
                    <a:ext uri="{9D8B030D-6E8A-4147-A177-3AD203B41FA5}">
                      <a16:colId xmlns:a16="http://schemas.microsoft.com/office/drawing/2014/main" val="3179035653"/>
                    </a:ext>
                  </a:extLst>
                </a:gridCol>
                <a:gridCol w="814500">
                  <a:extLst>
                    <a:ext uri="{9D8B030D-6E8A-4147-A177-3AD203B41FA5}">
                      <a16:colId xmlns:a16="http://schemas.microsoft.com/office/drawing/2014/main" val="3068552525"/>
                    </a:ext>
                  </a:extLst>
                </a:gridCol>
                <a:gridCol w="782582">
                  <a:extLst>
                    <a:ext uri="{9D8B030D-6E8A-4147-A177-3AD203B41FA5}">
                      <a16:colId xmlns:a16="http://schemas.microsoft.com/office/drawing/2014/main" val="705403284"/>
                    </a:ext>
                  </a:extLst>
                </a:gridCol>
                <a:gridCol w="797950">
                  <a:extLst>
                    <a:ext uri="{9D8B030D-6E8A-4147-A177-3AD203B41FA5}">
                      <a16:colId xmlns:a16="http://schemas.microsoft.com/office/drawing/2014/main" val="3167956474"/>
                    </a:ext>
                  </a:extLst>
                </a:gridCol>
                <a:gridCol w="813318">
                  <a:extLst>
                    <a:ext uri="{9D8B030D-6E8A-4147-A177-3AD203B41FA5}">
                      <a16:colId xmlns:a16="http://schemas.microsoft.com/office/drawing/2014/main" val="4014481471"/>
                    </a:ext>
                  </a:extLst>
                </a:gridCol>
                <a:gridCol w="813318">
                  <a:extLst>
                    <a:ext uri="{9D8B030D-6E8A-4147-A177-3AD203B41FA5}">
                      <a16:colId xmlns:a16="http://schemas.microsoft.com/office/drawing/2014/main" val="148055688"/>
                    </a:ext>
                  </a:extLst>
                </a:gridCol>
                <a:gridCol w="813318">
                  <a:extLst>
                    <a:ext uri="{9D8B030D-6E8A-4147-A177-3AD203B41FA5}">
                      <a16:colId xmlns:a16="http://schemas.microsoft.com/office/drawing/2014/main" val="3858813365"/>
                    </a:ext>
                  </a:extLst>
                </a:gridCol>
                <a:gridCol w="813318">
                  <a:extLst>
                    <a:ext uri="{9D8B030D-6E8A-4147-A177-3AD203B41FA5}">
                      <a16:colId xmlns:a16="http://schemas.microsoft.com/office/drawing/2014/main" val="3524251"/>
                    </a:ext>
                  </a:extLst>
                </a:gridCol>
                <a:gridCol w="813318">
                  <a:extLst>
                    <a:ext uri="{9D8B030D-6E8A-4147-A177-3AD203B41FA5}">
                      <a16:colId xmlns:a16="http://schemas.microsoft.com/office/drawing/2014/main" val="1251866228"/>
                    </a:ext>
                  </a:extLst>
                </a:gridCol>
              </a:tblGrid>
              <a:tr h="521092">
                <a:tc>
                  <a:txBody>
                    <a:bodyPr/>
                    <a:lstStyle/>
                    <a:p>
                      <a:pPr marL="0" marR="0">
                        <a:spcBef>
                          <a:spcPts val="0"/>
                        </a:spcBef>
                        <a:spcAft>
                          <a:spcPts val="0"/>
                        </a:spcAft>
                      </a:pPr>
                      <a:endParaRPr lang="en-US"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gridSpan="8">
                  <a:txBody>
                    <a:bodyPr/>
                    <a:lstStyle/>
                    <a:p>
                      <a:pPr marL="0" marR="0" algn="ctr">
                        <a:spcBef>
                          <a:spcPts val="0"/>
                        </a:spcBef>
                        <a:spcAft>
                          <a:spcPts val="0"/>
                        </a:spcAft>
                      </a:pPr>
                      <a:r>
                        <a:rPr lang="en-US"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GAISE Guideline</a:t>
                      </a:r>
                    </a:p>
                  </a:txBody>
                  <a:tcPr marL="68580" marR="68580" marT="0" marB="0" anchor="ctr">
                    <a:solidFill>
                      <a:schemeClr val="accent4">
                        <a:lumMod val="60000"/>
                        <a:lumOff val="40000"/>
                      </a:schemeClr>
                    </a:solidFill>
                  </a:tcPr>
                </a:tc>
                <a:tc hMerge="1">
                  <a:txBody>
                    <a:bodyPr/>
                    <a:lstStyle/>
                    <a:p>
                      <a:pPr marL="0" marR="0">
                        <a:spcBef>
                          <a:spcPts val="0"/>
                        </a:spcBef>
                        <a:spcAft>
                          <a:spcPts val="0"/>
                        </a:spcAft>
                      </a:pPr>
                      <a:endParaRPr lang="en-US"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hMerge="1">
                  <a:txBody>
                    <a:bodyPr/>
                    <a:lstStyle/>
                    <a:p>
                      <a:pPr marL="0" marR="0">
                        <a:spcBef>
                          <a:spcPts val="0"/>
                        </a:spcBef>
                        <a:spcAft>
                          <a:spcPts val="0"/>
                        </a:spcAft>
                      </a:pPr>
                      <a:endParaRPr lang="en-US"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hMerge="1">
                  <a:txBody>
                    <a:bodyPr/>
                    <a:lstStyle/>
                    <a:p>
                      <a:pPr marL="0" marR="0">
                        <a:spcBef>
                          <a:spcPts val="0"/>
                        </a:spcBef>
                        <a:spcAft>
                          <a:spcPts val="0"/>
                        </a:spcAft>
                      </a:pPr>
                      <a:endParaRPr lang="en-US"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hMerge="1">
                  <a:txBody>
                    <a:bodyPr/>
                    <a:lstStyle/>
                    <a:p>
                      <a:pPr marL="0" marR="0">
                        <a:spcBef>
                          <a:spcPts val="0"/>
                        </a:spcBef>
                        <a:spcAft>
                          <a:spcPts val="0"/>
                        </a:spcAft>
                      </a:pPr>
                      <a:endParaRPr lang="en-US"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hMerge="1">
                  <a:txBody>
                    <a:bodyPr/>
                    <a:lstStyle/>
                    <a:p>
                      <a:pPr marL="0" marR="0">
                        <a:spcBef>
                          <a:spcPts val="0"/>
                        </a:spcBef>
                        <a:spcAft>
                          <a:spcPts val="0"/>
                        </a:spcAft>
                      </a:pPr>
                      <a:endParaRPr lang="en-US"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hMerge="1">
                  <a:txBody>
                    <a:bodyPr/>
                    <a:lstStyle/>
                    <a:p>
                      <a:pPr marL="0" marR="0">
                        <a:spcBef>
                          <a:spcPts val="0"/>
                        </a:spcBef>
                        <a:spcAft>
                          <a:spcPts val="0"/>
                        </a:spcAft>
                      </a:pPr>
                      <a:endParaRPr lang="en-US"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hMerge="1">
                  <a:txBody>
                    <a:bodyPr/>
                    <a:lstStyle/>
                    <a:p>
                      <a:pPr marL="0" marR="0">
                        <a:spcBef>
                          <a:spcPts val="0"/>
                        </a:spcBef>
                        <a:spcAft>
                          <a:spcPts val="0"/>
                        </a:spcAft>
                      </a:pPr>
                      <a:endParaRPr lang="en-US"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68823060"/>
                  </a:ext>
                </a:extLst>
              </a:tr>
              <a:tr h="521092">
                <a:tc>
                  <a:txBody>
                    <a:bodyPr/>
                    <a:lstStyle/>
                    <a:p>
                      <a:pPr marL="0" marR="0">
                        <a:spcBef>
                          <a:spcPts val="0"/>
                        </a:spcBef>
                        <a:spcAft>
                          <a:spcPts val="0"/>
                        </a:spcAft>
                      </a:pPr>
                      <a:r>
                        <a:rPr lang="en-US" sz="2500" dirty="0">
                          <a:solidFill>
                            <a:schemeClr val="tx1"/>
                          </a:solidFill>
                          <a:effectLst/>
                        </a:rPr>
                        <a:t>Activity</a:t>
                      </a:r>
                      <a:endParaRPr lang="en-US"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ctr">
                        <a:spcBef>
                          <a:spcPts val="0"/>
                        </a:spcBef>
                        <a:spcAft>
                          <a:spcPts val="0"/>
                        </a:spcAft>
                      </a:pPr>
                      <a:r>
                        <a:rPr lang="en-US" sz="2500" b="1" dirty="0">
                          <a:solidFill>
                            <a:schemeClr val="tx1"/>
                          </a:solidFill>
                          <a:effectLst/>
                        </a:rPr>
                        <a:t>1</a:t>
                      </a:r>
                      <a:endParaRPr lang="en-US" sz="2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ctr">
                        <a:spcBef>
                          <a:spcPts val="0"/>
                        </a:spcBef>
                        <a:spcAft>
                          <a:spcPts val="0"/>
                        </a:spcAft>
                      </a:pPr>
                      <a:r>
                        <a:rPr lang="en-US" sz="2500" b="1" dirty="0">
                          <a:solidFill>
                            <a:schemeClr val="tx1"/>
                          </a:solidFill>
                          <a:effectLst/>
                        </a:rPr>
                        <a:t>a</a:t>
                      </a:r>
                      <a:endParaRPr lang="en-US" sz="2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ctr">
                        <a:spcBef>
                          <a:spcPts val="0"/>
                        </a:spcBef>
                        <a:spcAft>
                          <a:spcPts val="0"/>
                        </a:spcAft>
                      </a:pPr>
                      <a:r>
                        <a:rPr lang="en-US" sz="2500" b="1" dirty="0">
                          <a:solidFill>
                            <a:schemeClr val="tx1"/>
                          </a:solidFill>
                          <a:effectLst/>
                        </a:rPr>
                        <a:t>b</a:t>
                      </a:r>
                      <a:endParaRPr lang="en-US" sz="2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ctr">
                        <a:spcBef>
                          <a:spcPts val="0"/>
                        </a:spcBef>
                        <a:spcAft>
                          <a:spcPts val="0"/>
                        </a:spcAft>
                      </a:pPr>
                      <a:r>
                        <a:rPr lang="en-US" sz="2500" b="1" dirty="0">
                          <a:solidFill>
                            <a:schemeClr val="tx1"/>
                          </a:solidFill>
                          <a:effectLst/>
                        </a:rPr>
                        <a:t>2</a:t>
                      </a:r>
                      <a:endParaRPr lang="en-US" sz="2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ctr">
                        <a:spcBef>
                          <a:spcPts val="0"/>
                        </a:spcBef>
                        <a:spcAft>
                          <a:spcPts val="0"/>
                        </a:spcAft>
                      </a:pPr>
                      <a:r>
                        <a:rPr lang="en-US" sz="2500" b="1" dirty="0">
                          <a:solidFill>
                            <a:schemeClr val="tx1"/>
                          </a:solidFill>
                          <a:effectLst/>
                        </a:rPr>
                        <a:t>3</a:t>
                      </a:r>
                      <a:endParaRPr lang="en-US" sz="2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ctr">
                        <a:spcBef>
                          <a:spcPts val="0"/>
                        </a:spcBef>
                        <a:spcAft>
                          <a:spcPts val="0"/>
                        </a:spcAft>
                      </a:pPr>
                      <a:r>
                        <a:rPr lang="en-US" sz="2500" b="1" dirty="0">
                          <a:solidFill>
                            <a:schemeClr val="tx1"/>
                          </a:solidFill>
                          <a:effectLst/>
                        </a:rPr>
                        <a:t>4</a:t>
                      </a:r>
                      <a:endParaRPr lang="en-US" sz="2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ctr">
                        <a:spcBef>
                          <a:spcPts val="0"/>
                        </a:spcBef>
                        <a:spcAft>
                          <a:spcPts val="0"/>
                        </a:spcAft>
                      </a:pPr>
                      <a:r>
                        <a:rPr lang="en-US" sz="2500" b="1" dirty="0">
                          <a:solidFill>
                            <a:schemeClr val="tx1"/>
                          </a:solidFill>
                          <a:effectLst/>
                        </a:rPr>
                        <a:t>5</a:t>
                      </a:r>
                      <a:endParaRPr lang="en-US" sz="2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ctr">
                        <a:spcBef>
                          <a:spcPts val="0"/>
                        </a:spcBef>
                        <a:spcAft>
                          <a:spcPts val="0"/>
                        </a:spcAft>
                      </a:pPr>
                      <a:r>
                        <a:rPr lang="en-US" sz="2500" b="1" dirty="0">
                          <a:solidFill>
                            <a:schemeClr val="tx1"/>
                          </a:solidFill>
                          <a:effectLst/>
                        </a:rPr>
                        <a:t>6</a:t>
                      </a:r>
                      <a:endParaRPr lang="en-US" sz="2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683555833"/>
                  </a:ext>
                </a:extLst>
              </a:tr>
              <a:tr h="586229">
                <a:tc>
                  <a:txBody>
                    <a:bodyPr/>
                    <a:lstStyle/>
                    <a:p>
                      <a:pPr marL="0" marR="0">
                        <a:spcBef>
                          <a:spcPts val="0"/>
                        </a:spcBef>
                        <a:spcAft>
                          <a:spcPts val="0"/>
                        </a:spcAft>
                      </a:pPr>
                      <a:r>
                        <a:rPr lang="en-US" sz="2500" i="1" dirty="0">
                          <a:effectLst/>
                        </a:rPr>
                        <a:t>What</a:t>
                      </a:r>
                      <a:endParaRPr lang="en-US" sz="25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4091534447"/>
                  </a:ext>
                </a:extLst>
              </a:tr>
              <a:tr h="586229">
                <a:tc>
                  <a:txBody>
                    <a:bodyPr/>
                    <a:lstStyle/>
                    <a:p>
                      <a:pPr marL="0" marR="0">
                        <a:spcBef>
                          <a:spcPts val="0"/>
                        </a:spcBef>
                        <a:spcAft>
                          <a:spcPts val="0"/>
                        </a:spcAft>
                      </a:pPr>
                      <a:r>
                        <a:rPr lang="en-US" sz="2500" dirty="0">
                          <a:effectLst/>
                        </a:rPr>
                        <a:t>1. Data visualization</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a:effectLst/>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3583896"/>
                  </a:ext>
                </a:extLst>
              </a:tr>
              <a:tr h="586229">
                <a:tc>
                  <a:txBody>
                    <a:bodyPr/>
                    <a:lstStyle/>
                    <a:p>
                      <a:pPr marL="0" marR="0">
                        <a:spcBef>
                          <a:spcPts val="0"/>
                        </a:spcBef>
                        <a:spcAft>
                          <a:spcPts val="0"/>
                        </a:spcAft>
                      </a:pPr>
                      <a:r>
                        <a:rPr lang="en-US" sz="2500" dirty="0">
                          <a:effectLst/>
                        </a:rPr>
                        <a:t>2. Simulation-based tests</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a:effectLst/>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1708527"/>
                  </a:ext>
                </a:extLst>
              </a:tr>
              <a:tr h="586229">
                <a:tc>
                  <a:txBody>
                    <a:bodyPr/>
                    <a:lstStyle/>
                    <a:p>
                      <a:pPr marL="0" marR="0">
                        <a:spcBef>
                          <a:spcPts val="0"/>
                        </a:spcBef>
                        <a:spcAft>
                          <a:spcPts val="0"/>
                        </a:spcAft>
                      </a:pPr>
                      <a:r>
                        <a:rPr lang="en-US" sz="2500" dirty="0">
                          <a:effectLst/>
                        </a:rPr>
                        <a:t>3. Bootstrapping intervals</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a:effectLst/>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a:effectLst/>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6488397"/>
                  </a:ext>
                </a:extLst>
              </a:tr>
              <a:tr h="586229">
                <a:tc>
                  <a:txBody>
                    <a:bodyPr/>
                    <a:lstStyle/>
                    <a:p>
                      <a:pPr marL="0" marR="0">
                        <a:spcBef>
                          <a:spcPts val="0"/>
                        </a:spcBef>
                        <a:spcAft>
                          <a:spcPts val="0"/>
                        </a:spcAft>
                      </a:pPr>
                      <a:r>
                        <a:rPr lang="en-US" sz="2500" i="1" dirty="0">
                          <a:effectLst/>
                        </a:rPr>
                        <a:t>How</a:t>
                      </a:r>
                      <a:endParaRPr lang="en-US" sz="25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3468565626"/>
                  </a:ext>
                </a:extLst>
              </a:tr>
              <a:tr h="586229">
                <a:tc>
                  <a:txBody>
                    <a:bodyPr/>
                    <a:lstStyle/>
                    <a:p>
                      <a:pPr marL="0" marR="0">
                        <a:spcBef>
                          <a:spcPts val="0"/>
                        </a:spcBef>
                        <a:spcAft>
                          <a:spcPts val="0"/>
                        </a:spcAft>
                      </a:pPr>
                      <a:r>
                        <a:rPr lang="en-US" sz="2500" dirty="0">
                          <a:effectLst/>
                        </a:rPr>
                        <a:t>4. Exam reflections</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a:effectLst/>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a:effectLst/>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a:effectLst/>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2770089"/>
                  </a:ext>
                </a:extLst>
              </a:tr>
              <a:tr h="586229">
                <a:tc>
                  <a:txBody>
                    <a:bodyPr/>
                    <a:lstStyle/>
                    <a:p>
                      <a:pPr marL="0" marR="0">
                        <a:spcBef>
                          <a:spcPts val="0"/>
                        </a:spcBef>
                        <a:spcAft>
                          <a:spcPts val="0"/>
                        </a:spcAft>
                      </a:pPr>
                      <a:r>
                        <a:rPr lang="en-US" sz="2500" dirty="0">
                          <a:effectLst/>
                        </a:rPr>
                        <a:t>5. Student-led projects</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a:effectLst/>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0442378"/>
                  </a:ext>
                </a:extLst>
              </a:tr>
              <a:tr h="586229">
                <a:tc>
                  <a:txBody>
                    <a:bodyPr/>
                    <a:lstStyle/>
                    <a:p>
                      <a:pPr marL="0" marR="0">
                        <a:spcBef>
                          <a:spcPts val="0"/>
                        </a:spcBef>
                        <a:spcAft>
                          <a:spcPts val="0"/>
                        </a:spcAft>
                      </a:pPr>
                      <a:r>
                        <a:rPr lang="en-US" sz="2500" dirty="0">
                          <a:effectLst/>
                        </a:rPr>
                        <a:t>6. Flipped classroom</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a:effectLst/>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a:effectLst/>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a:effectLst/>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2868588"/>
                  </a:ext>
                </a:extLst>
              </a:tr>
            </a:tbl>
          </a:graphicData>
        </a:graphic>
      </p:graphicFrame>
    </p:spTree>
    <p:extLst>
      <p:ext uri="{BB962C8B-B14F-4D97-AF65-F5344CB8AC3E}">
        <p14:creationId xmlns:p14="http://schemas.microsoft.com/office/powerpoint/2010/main" val="3405680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EC4E9-AB43-CC4D-90D1-226EF67C9DBE}"/>
              </a:ext>
            </a:extLst>
          </p:cNvPr>
          <p:cNvSpPr>
            <a:spLocks noGrp="1"/>
          </p:cNvSpPr>
          <p:nvPr>
            <p:ph type="title"/>
          </p:nvPr>
        </p:nvSpPr>
        <p:spPr/>
        <p:txBody>
          <a:bodyPr/>
          <a:lstStyle/>
          <a:p>
            <a:r>
              <a:rPr lang="en-US" dirty="0"/>
              <a:t>“Big Data” and Data Science</a:t>
            </a:r>
          </a:p>
        </p:txBody>
      </p:sp>
      <p:pic>
        <p:nvPicPr>
          <p:cNvPr id="5" name="Content Placeholder 4">
            <a:extLst>
              <a:ext uri="{FF2B5EF4-FFF2-40B4-BE49-F238E27FC236}">
                <a16:creationId xmlns:a16="http://schemas.microsoft.com/office/drawing/2014/main" id="{4BBCDFE5-7ED1-964F-8896-71700174D4EB}"/>
              </a:ext>
            </a:extLst>
          </p:cNvPr>
          <p:cNvPicPr>
            <a:picLocks noGrp="1" noChangeAspect="1"/>
          </p:cNvPicPr>
          <p:nvPr>
            <p:ph idx="1"/>
          </p:nvPr>
        </p:nvPicPr>
        <p:blipFill>
          <a:blip r:embed="rId2"/>
          <a:stretch>
            <a:fillRect/>
          </a:stretch>
        </p:blipFill>
        <p:spPr>
          <a:xfrm>
            <a:off x="3045997" y="1391674"/>
            <a:ext cx="6100006" cy="4351338"/>
          </a:xfrm>
        </p:spPr>
      </p:pic>
      <p:sp>
        <p:nvSpPr>
          <p:cNvPr id="6" name="Rectangle 5">
            <a:extLst>
              <a:ext uri="{FF2B5EF4-FFF2-40B4-BE49-F238E27FC236}">
                <a16:creationId xmlns:a16="http://schemas.microsoft.com/office/drawing/2014/main" id="{9713E26B-7749-1F4C-92D0-B9622FAA4897}"/>
              </a:ext>
            </a:extLst>
          </p:cNvPr>
          <p:cNvSpPr/>
          <p:nvPr/>
        </p:nvSpPr>
        <p:spPr>
          <a:xfrm>
            <a:off x="2409033" y="5527350"/>
            <a:ext cx="4823115" cy="369332"/>
          </a:xfrm>
          <a:prstGeom prst="rect">
            <a:avLst/>
          </a:prstGeom>
        </p:spPr>
        <p:txBody>
          <a:bodyPr wrap="none">
            <a:spAutoFit/>
          </a:bodyPr>
          <a:lstStyle/>
          <a:p>
            <a:r>
              <a:rPr lang="en-US" dirty="0">
                <a:hlinkClick r:id="rId3"/>
              </a:rPr>
              <a:t>https://marketoonist.com/2017/03/bigdata.html</a:t>
            </a:r>
            <a:r>
              <a:rPr lang="en-US" dirty="0"/>
              <a:t> </a:t>
            </a:r>
          </a:p>
        </p:txBody>
      </p:sp>
    </p:spTree>
    <p:extLst>
      <p:ext uri="{BB962C8B-B14F-4D97-AF65-F5344CB8AC3E}">
        <p14:creationId xmlns:p14="http://schemas.microsoft.com/office/powerpoint/2010/main" val="1328446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5D1EE01-9762-D442-8C5B-B2358FDF8A2B}"/>
              </a:ext>
            </a:extLst>
          </p:cNvPr>
          <p:cNvPicPr>
            <a:picLocks noChangeAspect="1"/>
          </p:cNvPicPr>
          <p:nvPr/>
        </p:nvPicPr>
        <p:blipFill>
          <a:blip r:embed="rId2"/>
          <a:stretch>
            <a:fillRect/>
          </a:stretch>
        </p:blipFill>
        <p:spPr>
          <a:xfrm>
            <a:off x="716316" y="547728"/>
            <a:ext cx="5099868" cy="5715000"/>
          </a:xfrm>
          <a:prstGeom prst="rect">
            <a:avLst/>
          </a:prstGeom>
        </p:spPr>
      </p:pic>
      <p:sp>
        <p:nvSpPr>
          <p:cNvPr id="2" name="Title 1">
            <a:extLst>
              <a:ext uri="{FF2B5EF4-FFF2-40B4-BE49-F238E27FC236}">
                <a16:creationId xmlns:a16="http://schemas.microsoft.com/office/drawing/2014/main" id="{1A6F7111-3458-6C47-85EF-077D0FE11C53}"/>
              </a:ext>
            </a:extLst>
          </p:cNvPr>
          <p:cNvSpPr>
            <a:spLocks noGrp="1"/>
          </p:cNvSpPr>
          <p:nvPr>
            <p:ph type="title"/>
          </p:nvPr>
        </p:nvSpPr>
        <p:spPr>
          <a:xfrm>
            <a:off x="5816184" y="300442"/>
            <a:ext cx="5132882" cy="1325563"/>
          </a:xfrm>
        </p:spPr>
        <p:txBody>
          <a:bodyPr>
            <a:normAutofit/>
          </a:bodyPr>
          <a:lstStyle/>
          <a:p>
            <a:r>
              <a:rPr lang="en-US" sz="4000" dirty="0"/>
              <a:t>Teaching Data Literacy in the World of Big Data</a:t>
            </a:r>
          </a:p>
        </p:txBody>
      </p:sp>
      <p:sp>
        <p:nvSpPr>
          <p:cNvPr id="9" name="TextBox 8">
            <a:extLst>
              <a:ext uri="{FF2B5EF4-FFF2-40B4-BE49-F238E27FC236}">
                <a16:creationId xmlns:a16="http://schemas.microsoft.com/office/drawing/2014/main" id="{A38D458F-0B7B-6248-BCC1-6AAAC12199AD}"/>
              </a:ext>
            </a:extLst>
          </p:cNvPr>
          <p:cNvSpPr txBox="1"/>
          <p:nvPr/>
        </p:nvSpPr>
        <p:spPr>
          <a:xfrm>
            <a:off x="4796853" y="1807190"/>
            <a:ext cx="6152213" cy="1107996"/>
          </a:xfrm>
          <a:prstGeom prst="rect">
            <a:avLst/>
          </a:prstGeom>
          <a:solidFill>
            <a:schemeClr val="accent1">
              <a:lumMod val="20000"/>
              <a:lumOff val="80000"/>
            </a:schemeClr>
          </a:solidFill>
          <a:ln>
            <a:solidFill>
              <a:schemeClr val="accent1"/>
            </a:solidFill>
          </a:ln>
        </p:spPr>
        <p:txBody>
          <a:bodyPr wrap="square" rtlCol="0">
            <a:spAutoFit/>
          </a:bodyPr>
          <a:lstStyle/>
          <a:p>
            <a:r>
              <a:rPr lang="en-US" sz="2200" dirty="0">
                <a:latin typeface="Times New Roman" panose="02020603050405020304" pitchFamily="18" charset="0"/>
                <a:cs typeface="Times New Roman" panose="02020603050405020304" pitchFamily="18" charset="0"/>
              </a:rPr>
              <a:t>“Found data” – How were these data generated? For what purpose? What sources of bias are present? What research questions could we investigate?</a:t>
            </a:r>
          </a:p>
        </p:txBody>
      </p:sp>
      <p:cxnSp>
        <p:nvCxnSpPr>
          <p:cNvPr id="11" name="Straight Arrow Connector 10">
            <a:extLst>
              <a:ext uri="{FF2B5EF4-FFF2-40B4-BE49-F238E27FC236}">
                <a16:creationId xmlns:a16="http://schemas.microsoft.com/office/drawing/2014/main" id="{A47988DB-95DC-DE48-85A2-CE853BBBCF54}"/>
              </a:ext>
            </a:extLst>
          </p:cNvPr>
          <p:cNvCxnSpPr>
            <a:cxnSpLocks/>
            <a:stCxn id="9" idx="1"/>
          </p:cNvCxnSpPr>
          <p:nvPr/>
        </p:nvCxnSpPr>
        <p:spPr>
          <a:xfrm flipH="1" flipV="1">
            <a:off x="3777523" y="2191912"/>
            <a:ext cx="1019330" cy="169276"/>
          </a:xfrm>
          <a:prstGeom prst="straightConnector1">
            <a:avLst/>
          </a:prstGeom>
          <a:ln w="19050">
            <a:headEnd w="med" len="lg"/>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209BB77-5C5B-7A44-B246-36F155DD9A43}"/>
              </a:ext>
            </a:extLst>
          </p:cNvPr>
          <p:cNvSpPr txBox="1"/>
          <p:nvPr/>
        </p:nvSpPr>
        <p:spPr>
          <a:xfrm>
            <a:off x="4773832" y="3156242"/>
            <a:ext cx="5522804" cy="430887"/>
          </a:xfrm>
          <a:prstGeom prst="rect">
            <a:avLst/>
          </a:prstGeom>
          <a:solidFill>
            <a:schemeClr val="accent1">
              <a:lumMod val="20000"/>
              <a:lumOff val="80000"/>
            </a:schemeClr>
          </a:solidFill>
          <a:ln>
            <a:solidFill>
              <a:schemeClr val="accent1"/>
            </a:solidFill>
          </a:ln>
        </p:spPr>
        <p:txBody>
          <a:bodyPr wrap="square" rtlCol="0">
            <a:spAutoFit/>
          </a:bodyPr>
          <a:lstStyle/>
          <a:p>
            <a:r>
              <a:rPr lang="en-US" sz="2200" dirty="0">
                <a:latin typeface="Times New Roman" panose="02020603050405020304" pitchFamily="18" charset="0"/>
                <a:cs typeface="Times New Roman" panose="02020603050405020304" pitchFamily="18" charset="0"/>
              </a:rPr>
              <a:t>Data visualization and multivariable thinking</a:t>
            </a:r>
          </a:p>
        </p:txBody>
      </p:sp>
      <p:cxnSp>
        <p:nvCxnSpPr>
          <p:cNvPr id="14" name="Straight Arrow Connector 13">
            <a:extLst>
              <a:ext uri="{FF2B5EF4-FFF2-40B4-BE49-F238E27FC236}">
                <a16:creationId xmlns:a16="http://schemas.microsoft.com/office/drawing/2014/main" id="{F443857D-8D35-E84F-AD55-B238F05685D0}"/>
              </a:ext>
            </a:extLst>
          </p:cNvPr>
          <p:cNvCxnSpPr>
            <a:cxnSpLocks/>
            <a:stCxn id="13" idx="1"/>
          </p:cNvCxnSpPr>
          <p:nvPr/>
        </p:nvCxnSpPr>
        <p:spPr>
          <a:xfrm flipH="1" flipV="1">
            <a:off x="3777522" y="2930659"/>
            <a:ext cx="996310" cy="441027"/>
          </a:xfrm>
          <a:prstGeom prst="straightConnector1">
            <a:avLst/>
          </a:prstGeom>
          <a:ln w="19050">
            <a:headEnd w="med" len="lg"/>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9DC13A5-3354-184F-AD0D-4741783E1898}"/>
              </a:ext>
            </a:extLst>
          </p:cNvPr>
          <p:cNvSpPr txBox="1"/>
          <p:nvPr/>
        </p:nvSpPr>
        <p:spPr>
          <a:xfrm>
            <a:off x="5816184" y="4273514"/>
            <a:ext cx="5401545" cy="769441"/>
          </a:xfrm>
          <a:prstGeom prst="rect">
            <a:avLst/>
          </a:prstGeom>
          <a:solidFill>
            <a:schemeClr val="accent1">
              <a:lumMod val="20000"/>
              <a:lumOff val="80000"/>
            </a:schemeClr>
          </a:solidFill>
          <a:ln>
            <a:solidFill>
              <a:schemeClr val="accent1"/>
            </a:solidFill>
          </a:ln>
        </p:spPr>
        <p:txBody>
          <a:bodyPr wrap="square" rtlCol="0">
            <a:spAutoFit/>
          </a:bodyPr>
          <a:lstStyle/>
          <a:p>
            <a:r>
              <a:rPr lang="en-US" sz="2200" dirty="0">
                <a:latin typeface="Times New Roman" panose="02020603050405020304" pitchFamily="18" charset="0"/>
                <a:cs typeface="Times New Roman" panose="02020603050405020304" pitchFamily="18" charset="0"/>
              </a:rPr>
              <a:t>To which larger group (if any) do these results apply? Coincidence, correlation, or causation?</a:t>
            </a:r>
          </a:p>
        </p:txBody>
      </p:sp>
      <p:cxnSp>
        <p:nvCxnSpPr>
          <p:cNvPr id="18" name="Straight Arrow Connector 17">
            <a:extLst>
              <a:ext uri="{FF2B5EF4-FFF2-40B4-BE49-F238E27FC236}">
                <a16:creationId xmlns:a16="http://schemas.microsoft.com/office/drawing/2014/main" id="{DA3859D4-1DA4-4D42-BD41-499FF251ADCB}"/>
              </a:ext>
            </a:extLst>
          </p:cNvPr>
          <p:cNvCxnSpPr>
            <a:cxnSpLocks/>
            <a:stCxn id="17" idx="1"/>
          </p:cNvCxnSpPr>
          <p:nvPr/>
        </p:nvCxnSpPr>
        <p:spPr>
          <a:xfrm flipH="1">
            <a:off x="5117716" y="4658235"/>
            <a:ext cx="698468" cy="262108"/>
          </a:xfrm>
          <a:prstGeom prst="straightConnector1">
            <a:avLst/>
          </a:prstGeom>
          <a:ln w="19050">
            <a:headEnd w="med" len="lg"/>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7D2515A-2B9D-8E4D-A615-FE17AD2DC5FD}"/>
              </a:ext>
            </a:extLst>
          </p:cNvPr>
          <p:cNvSpPr txBox="1"/>
          <p:nvPr/>
        </p:nvSpPr>
        <p:spPr>
          <a:xfrm>
            <a:off x="4796853" y="5262324"/>
            <a:ext cx="6283555" cy="769441"/>
          </a:xfrm>
          <a:prstGeom prst="rect">
            <a:avLst/>
          </a:prstGeom>
          <a:solidFill>
            <a:schemeClr val="accent1">
              <a:lumMod val="20000"/>
              <a:lumOff val="80000"/>
            </a:schemeClr>
          </a:solidFill>
          <a:ln>
            <a:solidFill>
              <a:schemeClr val="accent1"/>
            </a:solidFill>
          </a:ln>
        </p:spPr>
        <p:txBody>
          <a:bodyPr wrap="square" rtlCol="0">
            <a:spAutoFit/>
          </a:bodyPr>
          <a:lstStyle/>
          <a:p>
            <a:r>
              <a:rPr lang="en-US" sz="2200" dirty="0">
                <a:latin typeface="Times New Roman" panose="02020603050405020304" pitchFamily="18" charset="0"/>
                <a:cs typeface="Times New Roman" panose="02020603050405020304" pitchFamily="18" charset="0"/>
              </a:rPr>
              <a:t>Is the analysis transparent? How large could it scale? Could this model be used to damage or destroy lives?</a:t>
            </a:r>
          </a:p>
        </p:txBody>
      </p:sp>
      <p:cxnSp>
        <p:nvCxnSpPr>
          <p:cNvPr id="22" name="Straight Arrow Connector 21">
            <a:extLst>
              <a:ext uri="{FF2B5EF4-FFF2-40B4-BE49-F238E27FC236}">
                <a16:creationId xmlns:a16="http://schemas.microsoft.com/office/drawing/2014/main" id="{8CFCBC39-A0A5-4C47-A31A-92B273F848C4}"/>
              </a:ext>
            </a:extLst>
          </p:cNvPr>
          <p:cNvCxnSpPr>
            <a:cxnSpLocks/>
            <a:stCxn id="19" idx="1"/>
          </p:cNvCxnSpPr>
          <p:nvPr/>
        </p:nvCxnSpPr>
        <p:spPr>
          <a:xfrm flipH="1">
            <a:off x="3777522" y="5647045"/>
            <a:ext cx="1019331" cy="231938"/>
          </a:xfrm>
          <a:prstGeom prst="straightConnector1">
            <a:avLst/>
          </a:prstGeom>
          <a:ln w="19050">
            <a:headEnd w="med" len="lg"/>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5143318-4BFC-E84C-AAB1-8D6726297A39}"/>
              </a:ext>
            </a:extLst>
          </p:cNvPr>
          <p:cNvSpPr txBox="1"/>
          <p:nvPr/>
        </p:nvSpPr>
        <p:spPr>
          <a:xfrm>
            <a:off x="2079351" y="6186497"/>
            <a:ext cx="2038662" cy="383745"/>
          </a:xfrm>
          <a:prstGeom prst="rect">
            <a:avLst/>
          </a:prstGeom>
          <a:noFill/>
        </p:spPr>
        <p:txBody>
          <a:bodyPr wrap="square" rtlCol="0">
            <a:spAutoFit/>
          </a:bodyPr>
          <a:lstStyle/>
          <a:p>
            <a:r>
              <a:rPr lang="en-US" dirty="0" err="1"/>
              <a:t>Tintle</a:t>
            </a:r>
            <a:r>
              <a:rPr lang="en-US" dirty="0"/>
              <a:t> et al., 2016</a:t>
            </a:r>
          </a:p>
        </p:txBody>
      </p:sp>
    </p:spTree>
    <p:extLst>
      <p:ext uri="{BB962C8B-B14F-4D97-AF65-F5344CB8AC3E}">
        <p14:creationId xmlns:p14="http://schemas.microsoft.com/office/powerpoint/2010/main" val="316672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7"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B6B513-D03A-C143-80D2-ED026E7AAB49}"/>
              </a:ext>
            </a:extLst>
          </p:cNvPr>
          <p:cNvSpPr txBox="1"/>
          <p:nvPr/>
        </p:nvSpPr>
        <p:spPr>
          <a:xfrm>
            <a:off x="6604984" y="5332187"/>
            <a:ext cx="2758698" cy="369332"/>
          </a:xfrm>
          <a:prstGeom prst="rect">
            <a:avLst/>
          </a:prstGeom>
          <a:noFill/>
        </p:spPr>
        <p:txBody>
          <a:bodyPr wrap="square" rtlCol="0">
            <a:spAutoFit/>
          </a:bodyPr>
          <a:lstStyle/>
          <a:p>
            <a:r>
              <a:rPr lang="en-US" dirty="0">
                <a:hlinkClick r:id="rId2"/>
              </a:rPr>
              <a:t>https://xkcd.com/552/</a:t>
            </a:r>
            <a:r>
              <a:rPr lang="en-US" dirty="0"/>
              <a:t> </a:t>
            </a:r>
          </a:p>
        </p:txBody>
      </p:sp>
      <p:pic>
        <p:nvPicPr>
          <p:cNvPr id="13" name="Picture 12">
            <a:extLst>
              <a:ext uri="{FF2B5EF4-FFF2-40B4-BE49-F238E27FC236}">
                <a16:creationId xmlns:a16="http://schemas.microsoft.com/office/drawing/2014/main" id="{BA715E15-3620-0347-87B7-F30203F8A576}"/>
              </a:ext>
            </a:extLst>
          </p:cNvPr>
          <p:cNvPicPr>
            <a:picLocks noChangeAspect="1"/>
          </p:cNvPicPr>
          <p:nvPr/>
        </p:nvPicPr>
        <p:blipFill>
          <a:blip r:embed="rId3"/>
          <a:stretch>
            <a:fillRect/>
          </a:stretch>
        </p:blipFill>
        <p:spPr>
          <a:xfrm>
            <a:off x="1886855" y="1496435"/>
            <a:ext cx="8095343" cy="4472565"/>
          </a:xfrm>
          <a:prstGeom prst="rect">
            <a:avLst/>
          </a:prstGeom>
        </p:spPr>
      </p:pic>
      <p:sp>
        <p:nvSpPr>
          <p:cNvPr id="2" name="TextBox 1">
            <a:extLst>
              <a:ext uri="{FF2B5EF4-FFF2-40B4-BE49-F238E27FC236}">
                <a16:creationId xmlns:a16="http://schemas.microsoft.com/office/drawing/2014/main" id="{FAA4597D-872B-234C-AA4D-E2354D1F65C8}"/>
              </a:ext>
            </a:extLst>
          </p:cNvPr>
          <p:cNvSpPr txBox="1"/>
          <p:nvPr/>
        </p:nvSpPr>
        <p:spPr>
          <a:xfrm>
            <a:off x="2356756" y="875634"/>
            <a:ext cx="7155542" cy="861774"/>
          </a:xfrm>
          <a:prstGeom prst="rect">
            <a:avLst/>
          </a:prstGeom>
          <a:noFill/>
        </p:spPr>
        <p:txBody>
          <a:bodyPr wrap="square" rtlCol="0">
            <a:spAutoFit/>
          </a:bodyPr>
          <a:lstStyle/>
          <a:p>
            <a:pPr algn="ctr"/>
            <a:r>
              <a:rPr lang="en-US" sz="5000" dirty="0">
                <a:latin typeface="+mj-lt"/>
              </a:rPr>
              <a:t>Thank you!</a:t>
            </a:r>
          </a:p>
        </p:txBody>
      </p:sp>
    </p:spTree>
    <p:extLst>
      <p:ext uri="{BB962C8B-B14F-4D97-AF65-F5344CB8AC3E}">
        <p14:creationId xmlns:p14="http://schemas.microsoft.com/office/powerpoint/2010/main" val="1011186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DA0FE-3B0F-8F42-99D4-02EF93B5853B}"/>
              </a:ext>
            </a:extLst>
          </p:cNvPr>
          <p:cNvSpPr>
            <a:spLocks noGrp="1"/>
          </p:cNvSpPr>
          <p:nvPr>
            <p:ph type="title"/>
          </p:nvPr>
        </p:nvSpPr>
        <p:spPr/>
        <p:txBody>
          <a:bodyPr/>
          <a:lstStyle/>
          <a:p>
            <a:r>
              <a:rPr lang="en-US" dirty="0"/>
              <a:t>Other Guidelines and References</a:t>
            </a:r>
          </a:p>
        </p:txBody>
      </p:sp>
      <p:sp>
        <p:nvSpPr>
          <p:cNvPr id="3" name="Content Placeholder 2">
            <a:extLst>
              <a:ext uri="{FF2B5EF4-FFF2-40B4-BE49-F238E27FC236}">
                <a16:creationId xmlns:a16="http://schemas.microsoft.com/office/drawing/2014/main" id="{8E565C31-79A8-8F4F-AD64-0A1B82321CBF}"/>
              </a:ext>
            </a:extLst>
          </p:cNvPr>
          <p:cNvSpPr>
            <a:spLocks noGrp="1"/>
          </p:cNvSpPr>
          <p:nvPr>
            <p:ph idx="1"/>
          </p:nvPr>
        </p:nvSpPr>
        <p:spPr/>
        <p:txBody>
          <a:bodyPr/>
          <a:lstStyle/>
          <a:p>
            <a:r>
              <a:rPr lang="en-US" dirty="0"/>
              <a:t>ASA Curriculum Guidelines for Undergraduate Programs in Statistical Science</a:t>
            </a:r>
          </a:p>
          <a:p>
            <a:r>
              <a:rPr lang="en-US" dirty="0"/>
              <a:t>ASA’s Statement on p-Values</a:t>
            </a:r>
          </a:p>
          <a:p>
            <a:r>
              <a:rPr lang="en-US" dirty="0"/>
              <a:t>Curriculum Guidelines for Undergraduate Programs in Data Science, </a:t>
            </a:r>
            <a:r>
              <a:rPr lang="en-US" i="1" dirty="0"/>
              <a:t>Annual Review of Statistics and Its Application</a:t>
            </a:r>
            <a:r>
              <a:rPr lang="en-US" dirty="0"/>
              <a:t>, Vol. 4:15-30, 2016</a:t>
            </a:r>
          </a:p>
          <a:p>
            <a:r>
              <a:rPr lang="en-US" i="1" dirty="0"/>
              <a:t>The American Statistician </a:t>
            </a:r>
            <a:r>
              <a:rPr lang="en-US" dirty="0"/>
              <a:t>special issue on statistics and the undergraduate curriculum, Vol. 69, No. 4, 2015</a:t>
            </a:r>
            <a:endParaRPr lang="en-US" i="1" dirty="0"/>
          </a:p>
        </p:txBody>
      </p:sp>
    </p:spTree>
    <p:extLst>
      <p:ext uri="{BB962C8B-B14F-4D97-AF65-F5344CB8AC3E}">
        <p14:creationId xmlns:p14="http://schemas.microsoft.com/office/powerpoint/2010/main" val="1272143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3E75-89DA-6B42-B998-280F11447DD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17194AB-21E3-1142-8FE9-D35B811AF945}"/>
              </a:ext>
            </a:extLst>
          </p:cNvPr>
          <p:cNvSpPr>
            <a:spLocks noGrp="1"/>
          </p:cNvSpPr>
          <p:nvPr>
            <p:ph idx="1"/>
          </p:nvPr>
        </p:nvSpPr>
        <p:spPr>
          <a:xfrm>
            <a:off x="838200" y="1462767"/>
            <a:ext cx="10515600" cy="4520589"/>
          </a:xfrm>
        </p:spPr>
        <p:txBody>
          <a:bodyPr>
            <a:normAutofit fontScale="77500" lnSpcReduction="20000"/>
          </a:bodyPr>
          <a:lstStyle/>
          <a:p>
            <a:pPr marL="230188" indent="-230188">
              <a:buNone/>
            </a:pPr>
            <a:r>
              <a:rPr lang="en-US" sz="2000" dirty="0" err="1"/>
              <a:t>Abeysekera</a:t>
            </a:r>
            <a:r>
              <a:rPr lang="en-US" sz="2000" dirty="0"/>
              <a:t> &amp; Dawson (2015). Motivation and cognitive load in the flipped classroom: definition, rationale and a call for research, </a:t>
            </a:r>
            <a:r>
              <a:rPr lang="en-US" sz="2000" i="1" dirty="0"/>
              <a:t>Higher Education Research &amp; Development</a:t>
            </a:r>
            <a:r>
              <a:rPr lang="en-US" sz="2000" dirty="0"/>
              <a:t>, Vol 34, Issue 1, pp. 1-14.</a:t>
            </a:r>
          </a:p>
          <a:p>
            <a:pPr marL="230188" indent="-230188">
              <a:buNone/>
            </a:pPr>
            <a:r>
              <a:rPr lang="en-US" sz="2000" dirty="0"/>
              <a:t>Ben-</a:t>
            </a:r>
            <a:r>
              <a:rPr lang="en-US" sz="2000" dirty="0" err="1"/>
              <a:t>Zvi</a:t>
            </a:r>
            <a:r>
              <a:rPr lang="en-US" sz="2000" dirty="0"/>
              <a:t>, D. and Garfield, J. (2004). Statistical literacy, reasoning, and thinking: Goals, definitions, and challenges. In J. Ben-</a:t>
            </a:r>
            <a:r>
              <a:rPr lang="en-US" sz="2000" dirty="0" err="1"/>
              <a:t>Zvi</a:t>
            </a:r>
            <a:r>
              <a:rPr lang="en-US" sz="2000" dirty="0"/>
              <a:t> and Garfield, D. (Ed.), </a:t>
            </a:r>
            <a:r>
              <a:rPr lang="en-US" sz="2000" i="1" dirty="0"/>
              <a:t>The challenge of developing statistical literacy, reasoning and thinking</a:t>
            </a:r>
            <a:r>
              <a:rPr lang="en-US" sz="2000" dirty="0"/>
              <a:t> (pp. 3-15). Dordrecht, The Netherlands: Kluwer.</a:t>
            </a:r>
          </a:p>
          <a:p>
            <a:pPr marL="230188" indent="-230188">
              <a:buNone/>
            </a:pPr>
            <a:r>
              <a:rPr lang="en-US" sz="2000" dirty="0"/>
              <a:t>Bishop, J. L., </a:t>
            </a:r>
            <a:r>
              <a:rPr lang="en-US" sz="2000" dirty="0" err="1"/>
              <a:t>Verleger</a:t>
            </a:r>
            <a:r>
              <a:rPr lang="en-US" sz="2000" dirty="0"/>
              <a:t>, M. A. (2013). The flipped classroom: A survey of the research, </a:t>
            </a:r>
            <a:r>
              <a:rPr lang="en-US" sz="2000" i="1" dirty="0"/>
              <a:t>120</a:t>
            </a:r>
            <a:r>
              <a:rPr lang="en-US" sz="2000" i="1" baseline="30000" dirty="0"/>
              <a:t>th</a:t>
            </a:r>
            <a:r>
              <a:rPr lang="en-US" sz="2000" i="1" dirty="0"/>
              <a:t> ASEE Annual Conference &amp; Exposition Proceedings</a:t>
            </a:r>
            <a:r>
              <a:rPr lang="en-US" sz="2000" dirty="0"/>
              <a:t>, Paper ID #6219.</a:t>
            </a:r>
          </a:p>
          <a:p>
            <a:pPr marL="230188" indent="-230188">
              <a:buNone/>
            </a:pPr>
            <a:r>
              <a:rPr lang="en-US" sz="2000" dirty="0"/>
              <a:t>GAISE College Report ASA Revision Committee, “Guidelines for Assessment and Instruction in Statistics Education College Report 2016,” http://</a:t>
            </a:r>
            <a:r>
              <a:rPr lang="en-US" sz="2000" dirty="0" err="1"/>
              <a:t>www.amstat.org</a:t>
            </a:r>
            <a:r>
              <a:rPr lang="en-US" sz="2000" dirty="0"/>
              <a:t>/education/</a:t>
            </a:r>
            <a:r>
              <a:rPr lang="en-US" sz="2000" dirty="0" err="1"/>
              <a:t>gaise</a:t>
            </a:r>
            <a:r>
              <a:rPr lang="en-US" sz="2000" dirty="0"/>
              <a:t>. </a:t>
            </a:r>
          </a:p>
          <a:p>
            <a:pPr marL="230188" indent="-230188">
              <a:buNone/>
            </a:pPr>
            <a:r>
              <a:rPr lang="en-US" sz="2000" dirty="0" err="1"/>
              <a:t>Hesterberg</a:t>
            </a:r>
            <a:r>
              <a:rPr lang="en-US" sz="2000" dirty="0"/>
              <a:t>, T. (2015). What teachers should know about the bootstrap: Resampling in the undergraduate statistics curriculum, </a:t>
            </a:r>
            <a:r>
              <a:rPr lang="en-US" sz="2000" i="1" dirty="0"/>
              <a:t>The American Statistician</a:t>
            </a:r>
            <a:r>
              <a:rPr lang="en-US" sz="2000" dirty="0"/>
              <a:t>, Vol 69, Issue 4, pp. 371-386. DOI: 10.1080/00031305.2015.1089789. </a:t>
            </a:r>
          </a:p>
          <a:p>
            <a:pPr marL="230188" indent="-230188">
              <a:buNone/>
            </a:pPr>
            <a:r>
              <a:rPr lang="en-US" sz="2000" dirty="0"/>
              <a:t>Hildreth, L. A., Robison-Cox, J., Schmidt, J. (2018). Comparing student success and understanding in introductory statistics </a:t>
            </a:r>
            <a:r>
              <a:rPr lang="en-US" sz="2000" dirty="0" err="1"/>
              <a:t>uncer</a:t>
            </a:r>
            <a:r>
              <a:rPr lang="en-US" sz="2000" dirty="0"/>
              <a:t> consensus and simulation-based curricula, </a:t>
            </a:r>
            <a:r>
              <a:rPr lang="en-US" sz="2000" i="1" dirty="0"/>
              <a:t>Statistics Education Research Journal, </a:t>
            </a:r>
            <a:r>
              <a:rPr lang="en-US" sz="2000" dirty="0"/>
              <a:t>Vol 17, No 1, pp. 103-120.</a:t>
            </a:r>
          </a:p>
          <a:p>
            <a:pPr marL="230188" indent="-230188">
              <a:buNone/>
            </a:pPr>
            <a:r>
              <a:rPr lang="en-US" sz="2000" dirty="0" err="1"/>
              <a:t>Tintle</a:t>
            </a:r>
            <a:r>
              <a:rPr lang="en-US" sz="2000" dirty="0"/>
              <a:t>, N. L., Rogers, A., Chance, B., Cobb, G., Rossman, A., Roy, S., Swanson, T., and </a:t>
            </a:r>
            <a:r>
              <a:rPr lang="en-US" sz="2000" dirty="0" err="1"/>
              <a:t>VanderStoep</a:t>
            </a:r>
            <a:r>
              <a:rPr lang="en-US" sz="2000" dirty="0"/>
              <a:t>, J. (2014b). Quantitative evidence for the use simulation and randomization in the introductory statistics course, in </a:t>
            </a:r>
            <a:r>
              <a:rPr lang="en-US" sz="2000" i="1" dirty="0"/>
              <a:t>Proceedings of the Ninth International Conference on Teaching Statistics</a:t>
            </a:r>
            <a:r>
              <a:rPr lang="en-US" sz="2000" dirty="0"/>
              <a:t>, Vol ICOTS-9. Available at </a:t>
            </a:r>
            <a:r>
              <a:rPr lang="en-US" sz="2000" dirty="0">
                <a:hlinkClick r:id="rId2"/>
              </a:rPr>
              <a:t>http://iase-web.org/icots/9/proceedings/pdfs/ICOTS9_8A3_TINTLE.pdf</a:t>
            </a:r>
            <a:r>
              <a:rPr lang="en-US" sz="2000" dirty="0"/>
              <a:t>. </a:t>
            </a:r>
          </a:p>
          <a:p>
            <a:pPr marL="230188" indent="-230188">
              <a:buNone/>
            </a:pPr>
            <a:r>
              <a:rPr lang="en-US" sz="2000" dirty="0" err="1"/>
              <a:t>Winquist</a:t>
            </a:r>
            <a:r>
              <a:rPr lang="en-US" sz="2000" dirty="0"/>
              <a:t>, J. R., Carlson, K. A. (2014). Flipped statistics class results: Better performance than lecture over one year later, </a:t>
            </a:r>
            <a:r>
              <a:rPr lang="en-US" sz="2000" i="1" dirty="0"/>
              <a:t>Journal of Statistics Education, </a:t>
            </a:r>
            <a:r>
              <a:rPr lang="en-US" sz="2000" dirty="0"/>
              <a:t>Vol 22, No 3. </a:t>
            </a:r>
            <a:r>
              <a:rPr lang="en-US" sz="2000" dirty="0">
                <a:hlinkClick r:id="rId3"/>
              </a:rPr>
              <a:t>http://ww2.amstat.org/publications/jse/v22n3/winquist.pdf</a:t>
            </a:r>
            <a:r>
              <a:rPr lang="en-US" sz="2000" dirty="0"/>
              <a:t> </a:t>
            </a:r>
          </a:p>
        </p:txBody>
      </p:sp>
    </p:spTree>
    <p:extLst>
      <p:ext uri="{BB962C8B-B14F-4D97-AF65-F5344CB8AC3E}">
        <p14:creationId xmlns:p14="http://schemas.microsoft.com/office/powerpoint/2010/main" val="579458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CA14-B5D9-6744-997A-637737840970}"/>
              </a:ext>
            </a:extLst>
          </p:cNvPr>
          <p:cNvSpPr>
            <a:spLocks noGrp="1"/>
          </p:cNvSpPr>
          <p:nvPr>
            <p:ph type="title"/>
          </p:nvPr>
        </p:nvSpPr>
        <p:spPr/>
        <p:txBody>
          <a:bodyPr/>
          <a:lstStyle/>
          <a:p>
            <a:r>
              <a:rPr lang="en-US" dirty="0"/>
              <a:t>GAISE College Report</a:t>
            </a:r>
          </a:p>
        </p:txBody>
      </p:sp>
      <p:sp>
        <p:nvSpPr>
          <p:cNvPr id="3" name="Content Placeholder 2">
            <a:extLst>
              <a:ext uri="{FF2B5EF4-FFF2-40B4-BE49-F238E27FC236}">
                <a16:creationId xmlns:a16="http://schemas.microsoft.com/office/drawing/2014/main" id="{85793DB6-4F41-4245-8206-F12D0DBAD651}"/>
              </a:ext>
            </a:extLst>
          </p:cNvPr>
          <p:cNvSpPr>
            <a:spLocks noGrp="1"/>
          </p:cNvSpPr>
          <p:nvPr>
            <p:ph idx="1"/>
          </p:nvPr>
        </p:nvSpPr>
        <p:spPr>
          <a:xfrm>
            <a:off x="838200" y="1596119"/>
            <a:ext cx="10515600" cy="4351338"/>
          </a:xfrm>
        </p:spPr>
        <p:txBody>
          <a:bodyPr/>
          <a:lstStyle/>
          <a:p>
            <a:pPr marL="403225" indent="-403225">
              <a:buFont typeface="+mj-lt"/>
              <a:buAutoNum type="arabicPeriod"/>
            </a:pPr>
            <a:r>
              <a:rPr lang="en-US" dirty="0"/>
              <a:t>Teach statistical thinking.</a:t>
            </a:r>
          </a:p>
          <a:p>
            <a:pPr lvl="1"/>
            <a:r>
              <a:rPr lang="en-US" b="1" dirty="0">
                <a:solidFill>
                  <a:schemeClr val="accent6"/>
                </a:solidFill>
              </a:rPr>
              <a:t>Teach statistics as an </a:t>
            </a:r>
            <a:r>
              <a:rPr lang="en-US" b="1" i="1" dirty="0">
                <a:solidFill>
                  <a:schemeClr val="accent6"/>
                </a:solidFill>
              </a:rPr>
              <a:t>investigative</a:t>
            </a:r>
            <a:r>
              <a:rPr lang="en-US" b="1" dirty="0">
                <a:solidFill>
                  <a:schemeClr val="accent6"/>
                </a:solidFill>
              </a:rPr>
              <a:t> </a:t>
            </a:r>
            <a:r>
              <a:rPr lang="en-US" b="1" i="1" dirty="0">
                <a:solidFill>
                  <a:schemeClr val="accent6"/>
                </a:solidFill>
              </a:rPr>
              <a:t>process</a:t>
            </a:r>
            <a:r>
              <a:rPr lang="en-US" b="1" dirty="0">
                <a:solidFill>
                  <a:schemeClr val="accent6"/>
                </a:solidFill>
              </a:rPr>
              <a:t> of problem-solving and decision-making.</a:t>
            </a:r>
          </a:p>
          <a:p>
            <a:pPr lvl="1"/>
            <a:r>
              <a:rPr lang="en-US" b="1" dirty="0">
                <a:solidFill>
                  <a:schemeClr val="accent6"/>
                </a:solidFill>
              </a:rPr>
              <a:t>Give students experience with </a:t>
            </a:r>
            <a:r>
              <a:rPr lang="en-US" b="1" i="1" dirty="0">
                <a:solidFill>
                  <a:schemeClr val="accent6"/>
                </a:solidFill>
              </a:rPr>
              <a:t>multivariable thinking</a:t>
            </a:r>
            <a:r>
              <a:rPr lang="en-US" b="1" dirty="0">
                <a:solidFill>
                  <a:schemeClr val="accent6"/>
                </a:solidFill>
              </a:rPr>
              <a:t>.</a:t>
            </a:r>
          </a:p>
          <a:p>
            <a:pPr marL="403225" indent="-403225">
              <a:buFont typeface="+mj-lt"/>
              <a:buAutoNum type="arabicPeriod"/>
            </a:pPr>
            <a:r>
              <a:rPr lang="en-US" dirty="0"/>
              <a:t>Focus on conceptual understanding.</a:t>
            </a:r>
          </a:p>
          <a:p>
            <a:pPr marL="403225" indent="-403225">
              <a:buFont typeface="+mj-lt"/>
              <a:buAutoNum type="arabicPeriod"/>
            </a:pPr>
            <a:r>
              <a:rPr lang="en-US" dirty="0"/>
              <a:t>Integrate real data with a context and purpose.</a:t>
            </a:r>
          </a:p>
          <a:p>
            <a:pPr marL="403225" indent="-403225">
              <a:buFont typeface="+mj-lt"/>
              <a:buAutoNum type="arabicPeriod"/>
            </a:pPr>
            <a:r>
              <a:rPr lang="en-US" dirty="0"/>
              <a:t>Foster active learning.</a:t>
            </a:r>
          </a:p>
          <a:p>
            <a:pPr marL="403225" indent="-403225">
              <a:buFont typeface="+mj-lt"/>
              <a:buAutoNum type="arabicPeriod"/>
            </a:pPr>
            <a:r>
              <a:rPr lang="en-US" dirty="0"/>
              <a:t>Use technology to explore concepts and analyze data.</a:t>
            </a:r>
          </a:p>
          <a:p>
            <a:pPr marL="403225" indent="-403225">
              <a:buFont typeface="+mj-lt"/>
              <a:buAutoNum type="arabicPeriod"/>
            </a:pPr>
            <a:r>
              <a:rPr lang="en-US" dirty="0"/>
              <a:t>Use assessments to improve and evaluate student learning.</a:t>
            </a:r>
          </a:p>
        </p:txBody>
      </p:sp>
      <p:pic>
        <p:nvPicPr>
          <p:cNvPr id="4" name="Picture 3">
            <a:extLst>
              <a:ext uri="{FF2B5EF4-FFF2-40B4-BE49-F238E27FC236}">
                <a16:creationId xmlns:a16="http://schemas.microsoft.com/office/drawing/2014/main" id="{6A38776A-DBC3-B340-91D6-FEEF4B49E408}"/>
              </a:ext>
            </a:extLst>
          </p:cNvPr>
          <p:cNvPicPr>
            <a:picLocks noChangeAspect="1"/>
          </p:cNvPicPr>
          <p:nvPr/>
        </p:nvPicPr>
        <p:blipFill>
          <a:blip r:embed="rId2"/>
          <a:stretch>
            <a:fillRect/>
          </a:stretch>
        </p:blipFill>
        <p:spPr>
          <a:xfrm>
            <a:off x="6718300" y="589756"/>
            <a:ext cx="4635500" cy="673100"/>
          </a:xfrm>
          <a:prstGeom prst="rect">
            <a:avLst/>
          </a:prstGeom>
        </p:spPr>
      </p:pic>
    </p:spTree>
    <p:extLst>
      <p:ext uri="{BB962C8B-B14F-4D97-AF65-F5344CB8AC3E}">
        <p14:creationId xmlns:p14="http://schemas.microsoft.com/office/powerpoint/2010/main" val="393954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FC68-A33D-F04A-8F62-8E854515DE69}"/>
              </a:ext>
            </a:extLst>
          </p:cNvPr>
          <p:cNvSpPr>
            <a:spLocks noGrp="1"/>
          </p:cNvSpPr>
          <p:nvPr>
            <p:ph type="title"/>
          </p:nvPr>
        </p:nvSpPr>
        <p:spPr/>
        <p:txBody>
          <a:bodyPr/>
          <a:lstStyle/>
          <a:p>
            <a:r>
              <a:rPr lang="en-US" dirty="0"/>
              <a:t>Statistical Literacy, Reasoning, and Thinking</a:t>
            </a:r>
          </a:p>
        </p:txBody>
      </p:sp>
      <p:sp>
        <p:nvSpPr>
          <p:cNvPr id="3" name="Content Placeholder 2">
            <a:extLst>
              <a:ext uri="{FF2B5EF4-FFF2-40B4-BE49-F238E27FC236}">
                <a16:creationId xmlns:a16="http://schemas.microsoft.com/office/drawing/2014/main" id="{242244C9-FA3D-0F49-9915-65B1659D5305}"/>
              </a:ext>
            </a:extLst>
          </p:cNvPr>
          <p:cNvSpPr>
            <a:spLocks noGrp="1"/>
          </p:cNvSpPr>
          <p:nvPr>
            <p:ph idx="1"/>
          </p:nvPr>
        </p:nvSpPr>
        <p:spPr/>
        <p:txBody>
          <a:bodyPr/>
          <a:lstStyle/>
          <a:p>
            <a:pPr marL="0" indent="0">
              <a:buNone/>
            </a:pPr>
            <a:r>
              <a:rPr lang="en-US" dirty="0"/>
              <a:t>Ben-</a:t>
            </a:r>
            <a:r>
              <a:rPr lang="en-US" dirty="0" err="1"/>
              <a:t>Zvi</a:t>
            </a:r>
            <a:r>
              <a:rPr lang="en-US" dirty="0"/>
              <a:t> and Garfield (2004):</a:t>
            </a:r>
          </a:p>
          <a:p>
            <a:r>
              <a:rPr lang="en-US" b="1" i="1" dirty="0">
                <a:solidFill>
                  <a:schemeClr val="accent1"/>
                </a:solidFill>
              </a:rPr>
              <a:t>Statistical literacy </a:t>
            </a:r>
            <a:r>
              <a:rPr lang="en-US" dirty="0"/>
              <a:t>includes basic and important skills that may be used in understanding statistical information or research results.</a:t>
            </a:r>
          </a:p>
          <a:p>
            <a:r>
              <a:rPr lang="en-US" b="1" i="1" dirty="0">
                <a:solidFill>
                  <a:schemeClr val="accent1"/>
                </a:solidFill>
              </a:rPr>
              <a:t>Statistical reasoning </a:t>
            </a:r>
            <a:r>
              <a:rPr lang="en-US" dirty="0"/>
              <a:t>may be defined as the way people reason with statistical ideas and make sense of statistical information.</a:t>
            </a:r>
          </a:p>
          <a:p>
            <a:r>
              <a:rPr lang="en-US" b="1" i="1" dirty="0">
                <a:solidFill>
                  <a:schemeClr val="accent1"/>
                </a:solidFill>
              </a:rPr>
              <a:t>Statistical </a:t>
            </a:r>
            <a:r>
              <a:rPr lang="en-US" b="1" i="1" u="sng" dirty="0">
                <a:solidFill>
                  <a:schemeClr val="accent1"/>
                </a:solidFill>
              </a:rPr>
              <a:t>thinking</a:t>
            </a:r>
            <a:r>
              <a:rPr lang="en-US" b="1" i="1" dirty="0">
                <a:solidFill>
                  <a:schemeClr val="accent1"/>
                </a:solidFill>
              </a:rPr>
              <a:t> </a:t>
            </a:r>
            <a:r>
              <a:rPr lang="en-US" dirty="0"/>
              <a:t>involves an understanding of why and how statistical investigations are conducted and the “big ideas” that underlie statistical investigations.</a:t>
            </a:r>
          </a:p>
          <a:p>
            <a:pPr marL="0" indent="0">
              <a:buNone/>
            </a:pPr>
            <a:endParaRPr lang="en-US" dirty="0"/>
          </a:p>
        </p:txBody>
      </p:sp>
    </p:spTree>
    <p:extLst>
      <p:ext uri="{BB962C8B-B14F-4D97-AF65-F5344CB8AC3E}">
        <p14:creationId xmlns:p14="http://schemas.microsoft.com/office/powerpoint/2010/main" val="27541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9DF3C-BCE4-0F41-BF06-A3483DBE289F}"/>
              </a:ext>
            </a:extLst>
          </p:cNvPr>
          <p:cNvSpPr>
            <a:spLocks noGrp="1"/>
          </p:cNvSpPr>
          <p:nvPr>
            <p:ph type="title"/>
          </p:nvPr>
        </p:nvSpPr>
        <p:spPr>
          <a:xfrm>
            <a:off x="403486" y="1068314"/>
            <a:ext cx="10515600" cy="1325563"/>
          </a:xfrm>
        </p:spPr>
        <p:txBody>
          <a:bodyPr/>
          <a:lstStyle/>
          <a:p>
            <a:pPr algn="r"/>
            <a:r>
              <a:rPr lang="en-US" cap="small" dirty="0">
                <a:solidFill>
                  <a:srgbClr val="0070C0"/>
                </a:solidFill>
              </a:rPr>
              <a:t>Nov 8, 2017</a:t>
            </a:r>
          </a:p>
        </p:txBody>
      </p:sp>
      <p:sp>
        <p:nvSpPr>
          <p:cNvPr id="3" name="Content Placeholder 2">
            <a:extLst>
              <a:ext uri="{FF2B5EF4-FFF2-40B4-BE49-F238E27FC236}">
                <a16:creationId xmlns:a16="http://schemas.microsoft.com/office/drawing/2014/main" id="{16376549-3C40-954E-8F1E-D12FAA0084F2}"/>
              </a:ext>
            </a:extLst>
          </p:cNvPr>
          <p:cNvSpPr>
            <a:spLocks noGrp="1"/>
          </p:cNvSpPr>
          <p:nvPr>
            <p:ph idx="1"/>
          </p:nvPr>
        </p:nvSpPr>
        <p:spPr>
          <a:xfrm>
            <a:off x="838200" y="2188563"/>
            <a:ext cx="10515600" cy="3988399"/>
          </a:xfrm>
        </p:spPr>
        <p:txBody>
          <a:bodyPr>
            <a:normAutofit/>
          </a:bodyPr>
          <a:lstStyle/>
          <a:p>
            <a:pPr marL="0" indent="0">
              <a:buNone/>
            </a:pPr>
            <a:r>
              <a:rPr lang="en-US" sz="3500" i="1" dirty="0"/>
              <a:t>A Montana legislator in a guest column writes:</a:t>
            </a:r>
          </a:p>
          <a:p>
            <a:pPr marL="0" indent="0">
              <a:buNone/>
            </a:pPr>
            <a:endParaRPr lang="en-US" sz="1000" dirty="0"/>
          </a:p>
          <a:p>
            <a:pPr marL="0" indent="0">
              <a:buNone/>
            </a:pPr>
            <a:r>
              <a:rPr lang="en-US" sz="3800" dirty="0"/>
              <a:t>“A scatter-plot graph of tuition versus graduation rates in the 50 states reveals a strong </a:t>
            </a:r>
            <a:r>
              <a:rPr lang="en-US" sz="3800" dirty="0">
                <a:solidFill>
                  <a:srgbClr val="0070C0"/>
                </a:solidFill>
              </a:rPr>
              <a:t>correlation</a:t>
            </a:r>
            <a:r>
              <a:rPr lang="en-US" sz="3800" dirty="0"/>
              <a:t>–low tuition is associated with low graduation rates, high with high.”</a:t>
            </a:r>
          </a:p>
        </p:txBody>
      </p:sp>
      <p:pic>
        <p:nvPicPr>
          <p:cNvPr id="5" name="Picture 4">
            <a:extLst>
              <a:ext uri="{FF2B5EF4-FFF2-40B4-BE49-F238E27FC236}">
                <a16:creationId xmlns:a16="http://schemas.microsoft.com/office/drawing/2014/main" id="{61E445D4-ED08-494D-835D-5ABF7DEED10D}"/>
              </a:ext>
            </a:extLst>
          </p:cNvPr>
          <p:cNvPicPr>
            <a:picLocks noChangeAspect="1"/>
          </p:cNvPicPr>
          <p:nvPr/>
        </p:nvPicPr>
        <p:blipFill>
          <a:blip r:embed="rId2"/>
          <a:stretch>
            <a:fillRect/>
          </a:stretch>
        </p:blipFill>
        <p:spPr>
          <a:xfrm>
            <a:off x="1013294" y="458934"/>
            <a:ext cx="6766602" cy="1480692"/>
          </a:xfrm>
          <a:prstGeom prst="rect">
            <a:avLst/>
          </a:prstGeom>
        </p:spPr>
      </p:pic>
    </p:spTree>
    <p:extLst>
      <p:ext uri="{BB962C8B-B14F-4D97-AF65-F5344CB8AC3E}">
        <p14:creationId xmlns:p14="http://schemas.microsoft.com/office/powerpoint/2010/main" val="565788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E5CF81-4411-0A43-8AF2-086795440B65}"/>
              </a:ext>
            </a:extLst>
          </p:cNvPr>
          <p:cNvPicPr>
            <a:picLocks noChangeAspect="1"/>
          </p:cNvPicPr>
          <p:nvPr/>
        </p:nvPicPr>
        <p:blipFill>
          <a:blip r:embed="rId3"/>
          <a:stretch>
            <a:fillRect/>
          </a:stretch>
        </p:blipFill>
        <p:spPr>
          <a:xfrm>
            <a:off x="1498600" y="615950"/>
            <a:ext cx="9194800" cy="5626100"/>
          </a:xfrm>
          <a:prstGeom prst="rect">
            <a:avLst/>
          </a:prstGeom>
        </p:spPr>
      </p:pic>
      <p:sp>
        <p:nvSpPr>
          <p:cNvPr id="7" name="TextBox 6">
            <a:extLst>
              <a:ext uri="{FF2B5EF4-FFF2-40B4-BE49-F238E27FC236}">
                <a16:creationId xmlns:a16="http://schemas.microsoft.com/office/drawing/2014/main" id="{87F20258-A120-E842-ACC3-827266CE30BC}"/>
              </a:ext>
            </a:extLst>
          </p:cNvPr>
          <p:cNvSpPr txBox="1"/>
          <p:nvPr/>
        </p:nvSpPr>
        <p:spPr>
          <a:xfrm>
            <a:off x="8475153" y="3764911"/>
            <a:ext cx="2006570" cy="2031325"/>
          </a:xfrm>
          <a:prstGeom prst="rect">
            <a:avLst/>
          </a:prstGeom>
          <a:noFill/>
        </p:spPr>
        <p:txBody>
          <a:bodyPr wrap="square" rtlCol="0">
            <a:spAutoFit/>
          </a:bodyPr>
          <a:lstStyle/>
          <a:p>
            <a:r>
              <a:rPr lang="en-US" dirty="0"/>
              <a:t>Data source:</a:t>
            </a:r>
          </a:p>
          <a:p>
            <a:r>
              <a:rPr lang="en-US" dirty="0"/>
              <a:t>U.S. Department of Education National Center for Education Statistics</a:t>
            </a:r>
          </a:p>
          <a:p>
            <a:r>
              <a:rPr lang="en-US" dirty="0">
                <a:hlinkClick r:id="rId4"/>
              </a:rPr>
              <a:t>https://nces.ed.gov</a:t>
            </a:r>
            <a:endParaRPr lang="en-US" dirty="0"/>
          </a:p>
          <a:p>
            <a:endParaRPr lang="en-US" dirty="0"/>
          </a:p>
        </p:txBody>
      </p:sp>
    </p:spTree>
    <p:extLst>
      <p:ext uri="{BB962C8B-B14F-4D97-AF65-F5344CB8AC3E}">
        <p14:creationId xmlns:p14="http://schemas.microsoft.com/office/powerpoint/2010/main" val="1642060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FE55B7-159F-264D-825E-82DB52C870E7}"/>
              </a:ext>
            </a:extLst>
          </p:cNvPr>
          <p:cNvPicPr>
            <a:picLocks noChangeAspect="1"/>
          </p:cNvPicPr>
          <p:nvPr/>
        </p:nvPicPr>
        <p:blipFill>
          <a:blip r:embed="rId3"/>
          <a:stretch>
            <a:fillRect/>
          </a:stretch>
        </p:blipFill>
        <p:spPr>
          <a:xfrm>
            <a:off x="1498600" y="615950"/>
            <a:ext cx="9194800" cy="5626100"/>
          </a:xfrm>
          <a:prstGeom prst="rect">
            <a:avLst/>
          </a:prstGeom>
        </p:spPr>
      </p:pic>
      <p:grpSp>
        <p:nvGrpSpPr>
          <p:cNvPr id="5" name="Group 4">
            <a:extLst>
              <a:ext uri="{FF2B5EF4-FFF2-40B4-BE49-F238E27FC236}">
                <a16:creationId xmlns:a16="http://schemas.microsoft.com/office/drawing/2014/main" id="{6BC3C037-C534-B444-AD71-989725D40A5D}"/>
              </a:ext>
            </a:extLst>
          </p:cNvPr>
          <p:cNvGrpSpPr/>
          <p:nvPr/>
        </p:nvGrpSpPr>
        <p:grpSpPr>
          <a:xfrm>
            <a:off x="1370693" y="1283613"/>
            <a:ext cx="2065565" cy="1900458"/>
            <a:chOff x="1385207" y="1283613"/>
            <a:chExt cx="2065565" cy="1900458"/>
          </a:xfrm>
        </p:grpSpPr>
        <p:cxnSp>
          <p:nvCxnSpPr>
            <p:cNvPr id="6" name="Straight Arrow Connector 5">
              <a:extLst>
                <a:ext uri="{FF2B5EF4-FFF2-40B4-BE49-F238E27FC236}">
                  <a16:creationId xmlns:a16="http://schemas.microsoft.com/office/drawing/2014/main" id="{E6F32184-D032-4443-BA9B-8463234C70A9}"/>
                </a:ext>
              </a:extLst>
            </p:cNvPr>
            <p:cNvCxnSpPr>
              <a:cxnSpLocks/>
            </p:cNvCxnSpPr>
            <p:nvPr/>
          </p:nvCxnSpPr>
          <p:spPr>
            <a:xfrm>
              <a:off x="1801586" y="1714500"/>
              <a:ext cx="1649186" cy="146957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5697C01-F313-6C4A-A7B9-582FFB993944}"/>
                </a:ext>
              </a:extLst>
            </p:cNvPr>
            <p:cNvSpPr txBox="1"/>
            <p:nvPr/>
          </p:nvSpPr>
          <p:spPr>
            <a:xfrm>
              <a:off x="1385207" y="1283613"/>
              <a:ext cx="832757" cy="430887"/>
            </a:xfrm>
            <a:prstGeom prst="rect">
              <a:avLst/>
            </a:prstGeom>
            <a:noFill/>
          </p:spPr>
          <p:txBody>
            <a:bodyPr wrap="square" rtlCol="0">
              <a:spAutoFit/>
            </a:bodyPr>
            <a:lstStyle/>
            <a:p>
              <a:r>
                <a:rPr lang="en-US" sz="2200" b="1" dirty="0">
                  <a:solidFill>
                    <a:srgbClr val="0070C0"/>
                  </a:solidFill>
                </a:rPr>
                <a:t>MSU</a:t>
              </a:r>
            </a:p>
          </p:txBody>
        </p:sp>
      </p:grpSp>
      <p:cxnSp>
        <p:nvCxnSpPr>
          <p:cNvPr id="9" name="Straight Arrow Connector 8">
            <a:extLst>
              <a:ext uri="{FF2B5EF4-FFF2-40B4-BE49-F238E27FC236}">
                <a16:creationId xmlns:a16="http://schemas.microsoft.com/office/drawing/2014/main" id="{6A7F30F4-1BD2-314F-BA14-E042854131FD}"/>
              </a:ext>
            </a:extLst>
          </p:cNvPr>
          <p:cNvCxnSpPr>
            <a:cxnSpLocks/>
            <a:stCxn id="10" idx="0"/>
          </p:cNvCxnSpPr>
          <p:nvPr/>
        </p:nvCxnSpPr>
        <p:spPr>
          <a:xfrm flipV="1">
            <a:off x="950232" y="3628571"/>
            <a:ext cx="2359025" cy="134530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3B97B1-96F1-AF43-AF0D-4B8F7220CDDB}"/>
              </a:ext>
            </a:extLst>
          </p:cNvPr>
          <p:cNvSpPr txBox="1"/>
          <p:nvPr/>
        </p:nvSpPr>
        <p:spPr>
          <a:xfrm>
            <a:off x="401864" y="4973871"/>
            <a:ext cx="1096736" cy="430887"/>
          </a:xfrm>
          <a:prstGeom prst="rect">
            <a:avLst/>
          </a:prstGeom>
          <a:noFill/>
        </p:spPr>
        <p:txBody>
          <a:bodyPr wrap="square" rtlCol="0">
            <a:spAutoFit/>
          </a:bodyPr>
          <a:lstStyle/>
          <a:p>
            <a:r>
              <a:rPr lang="en-US" sz="2200" b="1" dirty="0">
                <a:solidFill>
                  <a:srgbClr val="C00000"/>
                </a:solidFill>
              </a:rPr>
              <a:t>U of M</a:t>
            </a:r>
          </a:p>
        </p:txBody>
      </p:sp>
      <p:cxnSp>
        <p:nvCxnSpPr>
          <p:cNvPr id="13" name="Straight Arrow Connector 12">
            <a:extLst>
              <a:ext uri="{FF2B5EF4-FFF2-40B4-BE49-F238E27FC236}">
                <a16:creationId xmlns:a16="http://schemas.microsoft.com/office/drawing/2014/main" id="{C2596DA2-36A4-4844-9BAF-10D8EDC00067}"/>
              </a:ext>
            </a:extLst>
          </p:cNvPr>
          <p:cNvCxnSpPr>
            <a:cxnSpLocks/>
            <a:stCxn id="14" idx="1"/>
          </p:cNvCxnSpPr>
          <p:nvPr/>
        </p:nvCxnSpPr>
        <p:spPr>
          <a:xfrm flipH="1" flipV="1">
            <a:off x="7315200" y="2757714"/>
            <a:ext cx="3506107" cy="1096273"/>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1916C6B-B262-B34D-9B54-7C8069507932}"/>
              </a:ext>
            </a:extLst>
          </p:cNvPr>
          <p:cNvSpPr txBox="1"/>
          <p:nvPr/>
        </p:nvSpPr>
        <p:spPr>
          <a:xfrm>
            <a:off x="10821307" y="3638543"/>
            <a:ext cx="1183822" cy="430887"/>
          </a:xfrm>
          <a:prstGeom prst="rect">
            <a:avLst/>
          </a:prstGeom>
          <a:noFill/>
        </p:spPr>
        <p:txBody>
          <a:bodyPr wrap="square" rtlCol="0">
            <a:spAutoFit/>
          </a:bodyPr>
          <a:lstStyle/>
          <a:p>
            <a:r>
              <a:rPr lang="en-US" sz="2200" b="1" dirty="0">
                <a:solidFill>
                  <a:srgbClr val="7030A0"/>
                </a:solidFill>
              </a:rPr>
              <a:t>Carroll</a:t>
            </a:r>
          </a:p>
        </p:txBody>
      </p:sp>
    </p:spTree>
    <p:extLst>
      <p:ext uri="{BB962C8B-B14F-4D97-AF65-F5344CB8AC3E}">
        <p14:creationId xmlns:p14="http://schemas.microsoft.com/office/powerpoint/2010/main" val="1244650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FE55B7-159F-264D-825E-82DB52C870E7}"/>
              </a:ext>
            </a:extLst>
          </p:cNvPr>
          <p:cNvPicPr>
            <a:picLocks noChangeAspect="1"/>
          </p:cNvPicPr>
          <p:nvPr/>
        </p:nvPicPr>
        <p:blipFill>
          <a:blip r:embed="rId3"/>
          <a:stretch>
            <a:fillRect/>
          </a:stretch>
        </p:blipFill>
        <p:spPr>
          <a:xfrm>
            <a:off x="1498600" y="615950"/>
            <a:ext cx="9194800" cy="5626100"/>
          </a:xfrm>
          <a:prstGeom prst="rect">
            <a:avLst/>
          </a:prstGeom>
        </p:spPr>
      </p:pic>
      <p:grpSp>
        <p:nvGrpSpPr>
          <p:cNvPr id="5" name="Group 4">
            <a:extLst>
              <a:ext uri="{FF2B5EF4-FFF2-40B4-BE49-F238E27FC236}">
                <a16:creationId xmlns:a16="http://schemas.microsoft.com/office/drawing/2014/main" id="{6BC3C037-C534-B444-AD71-989725D40A5D}"/>
              </a:ext>
            </a:extLst>
          </p:cNvPr>
          <p:cNvGrpSpPr/>
          <p:nvPr/>
        </p:nvGrpSpPr>
        <p:grpSpPr>
          <a:xfrm>
            <a:off x="1370693" y="1283613"/>
            <a:ext cx="2065565" cy="1900458"/>
            <a:chOff x="1385207" y="1283613"/>
            <a:chExt cx="2065565" cy="1900458"/>
          </a:xfrm>
        </p:grpSpPr>
        <p:cxnSp>
          <p:nvCxnSpPr>
            <p:cNvPr id="6" name="Straight Arrow Connector 5">
              <a:extLst>
                <a:ext uri="{FF2B5EF4-FFF2-40B4-BE49-F238E27FC236}">
                  <a16:creationId xmlns:a16="http://schemas.microsoft.com/office/drawing/2014/main" id="{E6F32184-D032-4443-BA9B-8463234C70A9}"/>
                </a:ext>
              </a:extLst>
            </p:cNvPr>
            <p:cNvCxnSpPr>
              <a:cxnSpLocks/>
            </p:cNvCxnSpPr>
            <p:nvPr/>
          </p:nvCxnSpPr>
          <p:spPr>
            <a:xfrm>
              <a:off x="1801586" y="1714500"/>
              <a:ext cx="1649186" cy="146957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5697C01-F313-6C4A-A7B9-582FFB993944}"/>
                </a:ext>
              </a:extLst>
            </p:cNvPr>
            <p:cNvSpPr txBox="1"/>
            <p:nvPr/>
          </p:nvSpPr>
          <p:spPr>
            <a:xfrm>
              <a:off x="1385207" y="1283613"/>
              <a:ext cx="83275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Calibri" panose="020F0502020204030204"/>
                  <a:ea typeface="+mn-ea"/>
                  <a:cs typeface="+mn-cs"/>
                </a:rPr>
                <a:t>MSU</a:t>
              </a:r>
            </a:p>
          </p:txBody>
        </p:sp>
      </p:grpSp>
      <p:cxnSp>
        <p:nvCxnSpPr>
          <p:cNvPr id="9" name="Straight Arrow Connector 8">
            <a:extLst>
              <a:ext uri="{FF2B5EF4-FFF2-40B4-BE49-F238E27FC236}">
                <a16:creationId xmlns:a16="http://schemas.microsoft.com/office/drawing/2014/main" id="{6A7F30F4-1BD2-314F-BA14-E042854131FD}"/>
              </a:ext>
            </a:extLst>
          </p:cNvPr>
          <p:cNvCxnSpPr>
            <a:cxnSpLocks/>
            <a:stCxn id="10" idx="0"/>
          </p:cNvCxnSpPr>
          <p:nvPr/>
        </p:nvCxnSpPr>
        <p:spPr>
          <a:xfrm flipV="1">
            <a:off x="950232" y="3628571"/>
            <a:ext cx="2359025" cy="134530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3B97B1-96F1-AF43-AF0D-4B8F7220CDDB}"/>
              </a:ext>
            </a:extLst>
          </p:cNvPr>
          <p:cNvSpPr txBox="1"/>
          <p:nvPr/>
        </p:nvSpPr>
        <p:spPr>
          <a:xfrm>
            <a:off x="401864" y="4973871"/>
            <a:ext cx="109673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Calibri" panose="020F0502020204030204"/>
                <a:ea typeface="+mn-ea"/>
                <a:cs typeface="+mn-cs"/>
              </a:rPr>
              <a:t>U of M</a:t>
            </a:r>
          </a:p>
        </p:txBody>
      </p:sp>
      <p:cxnSp>
        <p:nvCxnSpPr>
          <p:cNvPr id="13" name="Straight Arrow Connector 12">
            <a:extLst>
              <a:ext uri="{FF2B5EF4-FFF2-40B4-BE49-F238E27FC236}">
                <a16:creationId xmlns:a16="http://schemas.microsoft.com/office/drawing/2014/main" id="{C2596DA2-36A4-4844-9BAF-10D8EDC00067}"/>
              </a:ext>
            </a:extLst>
          </p:cNvPr>
          <p:cNvCxnSpPr>
            <a:cxnSpLocks/>
            <a:stCxn id="14" idx="1"/>
          </p:cNvCxnSpPr>
          <p:nvPr/>
        </p:nvCxnSpPr>
        <p:spPr>
          <a:xfrm flipH="1" flipV="1">
            <a:off x="7315200" y="2757714"/>
            <a:ext cx="3506107" cy="1096273"/>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1916C6B-B262-B34D-9B54-7C8069507932}"/>
              </a:ext>
            </a:extLst>
          </p:cNvPr>
          <p:cNvSpPr txBox="1"/>
          <p:nvPr/>
        </p:nvSpPr>
        <p:spPr>
          <a:xfrm>
            <a:off x="10821307" y="3638543"/>
            <a:ext cx="118382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7030A0"/>
                </a:solidFill>
                <a:effectLst/>
                <a:uLnTx/>
                <a:uFillTx/>
                <a:latin typeface="Calibri" panose="020F0502020204030204"/>
                <a:ea typeface="+mn-ea"/>
                <a:cs typeface="+mn-cs"/>
              </a:rPr>
              <a:t>Carroll</a:t>
            </a:r>
          </a:p>
        </p:txBody>
      </p:sp>
      <p:sp>
        <p:nvSpPr>
          <p:cNvPr id="11" name="Oval 10">
            <a:extLst>
              <a:ext uri="{FF2B5EF4-FFF2-40B4-BE49-F238E27FC236}">
                <a16:creationId xmlns:a16="http://schemas.microsoft.com/office/drawing/2014/main" id="{C9E18314-DF50-CA45-A8E0-3C6791FCC241}"/>
              </a:ext>
            </a:extLst>
          </p:cNvPr>
          <p:cNvSpPr/>
          <p:nvPr/>
        </p:nvSpPr>
        <p:spPr>
          <a:xfrm rot="474724">
            <a:off x="3133197" y="1107072"/>
            <a:ext cx="1787886" cy="4397555"/>
          </a:xfrm>
          <a:prstGeom prst="ellipse">
            <a:avLst/>
          </a:prstGeom>
          <a:solidFill>
            <a:srgbClr val="DD8071">
              <a:alpha val="23137"/>
            </a:srgbClr>
          </a:solidFill>
          <a:ln>
            <a:solidFill>
              <a:srgbClr val="DD8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35CD50E-58D1-1343-B793-C8D84C46EA34}"/>
              </a:ext>
            </a:extLst>
          </p:cNvPr>
          <p:cNvSpPr/>
          <p:nvPr/>
        </p:nvSpPr>
        <p:spPr>
          <a:xfrm rot="19572054">
            <a:off x="3891497" y="2229762"/>
            <a:ext cx="6462693" cy="1903750"/>
          </a:xfrm>
          <a:prstGeom prst="ellipse">
            <a:avLst/>
          </a:prstGeom>
          <a:solidFill>
            <a:schemeClr val="accent6">
              <a:alpha val="31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491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5th PowerPoint Template-White" id="{7BF7C944-044B-CA4A-89B0-6DB6BF57A2BD}" vid="{6D14A9EE-4600-8540-AF76-CC15723234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7394</TotalTime>
  <Words>2563</Words>
  <Application>Microsoft Macintosh PowerPoint</Application>
  <PresentationFormat>Widescreen</PresentationFormat>
  <Paragraphs>350</Paragraphs>
  <Slides>35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Six Ways to Integrate GAISE into Your Introductory Statistics Course</vt:lpstr>
      <vt:lpstr>Outline</vt:lpstr>
      <vt:lpstr>GAISE College Report</vt:lpstr>
      <vt:lpstr>GAISE College Report</vt:lpstr>
      <vt:lpstr>Statistical Literacy, Reasoning, and Thinking</vt:lpstr>
      <vt:lpstr>Nov 8, 2017</vt:lpstr>
      <vt:lpstr>PowerPoint Presentation</vt:lpstr>
      <vt:lpstr>PowerPoint Presentation</vt:lpstr>
      <vt:lpstr>PowerPoint Presentation</vt:lpstr>
      <vt:lpstr>PowerPoint Presentation</vt:lpstr>
      <vt:lpstr>PowerPoint Presentation</vt:lpstr>
      <vt:lpstr>Nov 8, 2017</vt:lpstr>
      <vt:lpstr>1. Data visualization</vt:lpstr>
      <vt:lpstr>Example: Roller Coaster Data</vt:lpstr>
      <vt:lpstr>Example: Roller Coaster Data</vt:lpstr>
      <vt:lpstr>PowerPoint Presentation</vt:lpstr>
      <vt:lpstr>2. Simulation-based tests</vt:lpstr>
      <vt:lpstr>Example: Swimming with Dolphins</vt:lpstr>
      <vt:lpstr>PowerPoint Presentation</vt:lpstr>
      <vt:lpstr>3. Bootstrapping confidence intervals</vt:lpstr>
      <vt:lpstr>Sampling Distribution (Hesterberg, 2015)</vt:lpstr>
      <vt:lpstr>Bootstrap Distribution (Hesterberg, 2015)</vt:lpstr>
      <vt:lpstr>PowerPoint Presentation</vt:lpstr>
      <vt:lpstr>Sampling variability is the core of statistical inference.</vt:lpstr>
      <vt:lpstr>4. Exam reflections</vt:lpstr>
      <vt:lpstr>5. Student-led projects</vt:lpstr>
      <vt:lpstr>Tips for Student Group Projects</vt:lpstr>
      <vt:lpstr>6. Flipped classroom</vt:lpstr>
      <vt:lpstr>What does the research say?</vt:lpstr>
      <vt:lpstr>PowerPoint Presentation</vt:lpstr>
      <vt:lpstr>“Big Data” and Data Science</vt:lpstr>
      <vt:lpstr>Teaching Data Literacy in the World of Big Data</vt:lpstr>
      <vt:lpstr>PowerPoint Presentation</vt:lpstr>
      <vt:lpstr>Other Guidelines and References</vt:lpstr>
      <vt:lpstr>References</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Hancock, Stacey</dc:creator>
  <cp:lastModifiedBy>Hancock, Stacey</cp:lastModifiedBy>
  <cp:revision>190</cp:revision>
  <dcterms:created xsi:type="dcterms:W3CDTF">2018-03-27T15:23:03Z</dcterms:created>
  <dcterms:modified xsi:type="dcterms:W3CDTF">2018-06-28T14:20:47Z</dcterms:modified>
</cp:coreProperties>
</file>